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ov" ContentType="video/quicktime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58"/>
  </p:handoutMasterIdLst>
  <p:sldIdLst>
    <p:sldId id="318" r:id="rId2"/>
    <p:sldId id="258" r:id="rId3"/>
    <p:sldId id="259" r:id="rId4"/>
    <p:sldId id="262" r:id="rId5"/>
    <p:sldId id="292" r:id="rId6"/>
    <p:sldId id="288" r:id="rId7"/>
    <p:sldId id="264" r:id="rId8"/>
    <p:sldId id="289" r:id="rId9"/>
    <p:sldId id="266" r:id="rId10"/>
    <p:sldId id="267" r:id="rId11"/>
    <p:sldId id="285" r:id="rId12"/>
    <p:sldId id="286" r:id="rId13"/>
    <p:sldId id="293" r:id="rId14"/>
    <p:sldId id="268" r:id="rId15"/>
    <p:sldId id="287" r:id="rId16"/>
    <p:sldId id="269" r:id="rId17"/>
    <p:sldId id="270" r:id="rId18"/>
    <p:sldId id="271" r:id="rId19"/>
    <p:sldId id="272" r:id="rId20"/>
    <p:sldId id="273" r:id="rId21"/>
    <p:sldId id="307" r:id="rId22"/>
    <p:sldId id="308" r:id="rId23"/>
    <p:sldId id="315" r:id="rId24"/>
    <p:sldId id="316" r:id="rId25"/>
    <p:sldId id="274" r:id="rId26"/>
    <p:sldId id="309" r:id="rId27"/>
    <p:sldId id="277" r:id="rId28"/>
    <p:sldId id="298" r:id="rId29"/>
    <p:sldId id="299" r:id="rId30"/>
    <p:sldId id="275" r:id="rId31"/>
    <p:sldId id="290" r:id="rId32"/>
    <p:sldId id="300" r:id="rId33"/>
    <p:sldId id="301" r:id="rId34"/>
    <p:sldId id="302" r:id="rId35"/>
    <p:sldId id="303" r:id="rId36"/>
    <p:sldId id="276" r:id="rId37"/>
    <p:sldId id="305" r:id="rId38"/>
    <p:sldId id="306" r:id="rId39"/>
    <p:sldId id="313" r:id="rId40"/>
    <p:sldId id="314" r:id="rId41"/>
    <p:sldId id="278" r:id="rId42"/>
    <p:sldId id="291" r:id="rId43"/>
    <p:sldId id="312" r:id="rId44"/>
    <p:sldId id="279" r:id="rId45"/>
    <p:sldId id="304" r:id="rId46"/>
    <p:sldId id="280" r:id="rId47"/>
    <p:sldId id="296" r:id="rId48"/>
    <p:sldId id="295" r:id="rId49"/>
    <p:sldId id="281" r:id="rId50"/>
    <p:sldId id="294" r:id="rId51"/>
    <p:sldId id="297" r:id="rId52"/>
    <p:sldId id="282" r:id="rId53"/>
    <p:sldId id="283" r:id="rId54"/>
    <p:sldId id="317" r:id="rId55"/>
    <p:sldId id="284" r:id="rId56"/>
    <p:sldId id="260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/>
    <p:restoredTop sz="94613"/>
  </p:normalViewPr>
  <p:slideViewPr>
    <p:cSldViewPr snapToGrid="0" snapToObjects="1">
      <p:cViewPr varScale="1">
        <p:scale>
          <a:sx n="116" d="100"/>
          <a:sy n="116" d="100"/>
        </p:scale>
        <p:origin x="200" y="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handoutMaster" Target="handoutMasters/handoutMaster1.xml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0DCA0D-2F26-4445-9FD9-0D84AFC7C8C8}" type="doc">
      <dgm:prSet loTypeId="urn:microsoft.com/office/officeart/2005/8/layout/cycle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CB5C6A-0916-BE47-91F4-45B25FAE2754}">
      <dgm:prSet phldrT="[Text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SURVEYS &amp; DATA </a:t>
          </a:r>
          <a:endParaRPr lang="en-US" b="1" dirty="0">
            <a:solidFill>
              <a:srgbClr val="000000"/>
            </a:solidFill>
          </a:endParaRPr>
        </a:p>
      </dgm:t>
    </dgm:pt>
    <dgm:pt modelId="{D2B003EF-5981-F14E-8A68-39E66CF8288C}" type="parTrans" cxnId="{D5E460BF-6EB8-2243-92E4-E4799D2993C5}">
      <dgm:prSet/>
      <dgm:spPr/>
      <dgm:t>
        <a:bodyPr/>
        <a:lstStyle/>
        <a:p>
          <a:endParaRPr lang="en-US"/>
        </a:p>
      </dgm:t>
    </dgm:pt>
    <dgm:pt modelId="{33E41B7B-4C79-1049-840D-AAE81855ABB4}" type="sibTrans" cxnId="{D5E460BF-6EB8-2243-92E4-E4799D2993C5}">
      <dgm:prSet/>
      <dgm:spPr/>
      <dgm:t>
        <a:bodyPr/>
        <a:lstStyle/>
        <a:p>
          <a:endParaRPr lang="en-US"/>
        </a:p>
      </dgm:t>
    </dgm:pt>
    <dgm:pt modelId="{A9BB2C2F-0246-2D43-B4EC-665A7DCF3DB4}">
      <dgm:prSet phldrT="[Text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FLEXIBLE SPACES</a:t>
          </a:r>
          <a:endParaRPr lang="en-US" b="1" dirty="0">
            <a:solidFill>
              <a:srgbClr val="000000"/>
            </a:solidFill>
          </a:endParaRPr>
        </a:p>
      </dgm:t>
    </dgm:pt>
    <dgm:pt modelId="{A9A69AF4-53AC-2548-BCAE-4E2ABFAA547C}" type="parTrans" cxnId="{FA66F0C0-25DD-F24A-BF54-4E5078AFBE24}">
      <dgm:prSet/>
      <dgm:spPr/>
      <dgm:t>
        <a:bodyPr/>
        <a:lstStyle/>
        <a:p>
          <a:endParaRPr lang="en-US"/>
        </a:p>
      </dgm:t>
    </dgm:pt>
    <dgm:pt modelId="{4624ADB2-5021-BC43-9051-284872537DB5}" type="sibTrans" cxnId="{FA66F0C0-25DD-F24A-BF54-4E5078AFBE24}">
      <dgm:prSet/>
      <dgm:spPr/>
      <dgm:t>
        <a:bodyPr/>
        <a:lstStyle/>
        <a:p>
          <a:endParaRPr lang="en-US"/>
        </a:p>
      </dgm:t>
    </dgm:pt>
    <dgm:pt modelId="{DBC03765-0ED0-C34B-8916-B3627E4E7500}">
      <dgm:prSet phldrT="[Text]"/>
      <dgm:spPr/>
      <dgm:t>
        <a:bodyPr/>
        <a:lstStyle/>
        <a:p>
          <a:r>
            <a:rPr lang="en-US" b="1" dirty="0" err="1" smtClean="0">
              <a:solidFill>
                <a:srgbClr val="000000"/>
              </a:solidFill>
            </a:rPr>
            <a:t>eBOOKS</a:t>
          </a:r>
          <a:endParaRPr lang="en-US" b="1" dirty="0">
            <a:solidFill>
              <a:srgbClr val="000000"/>
            </a:solidFill>
          </a:endParaRPr>
        </a:p>
      </dgm:t>
    </dgm:pt>
    <dgm:pt modelId="{797DAAEA-1BDD-704E-8F12-859731E6FB9A}" type="parTrans" cxnId="{7842EB1B-B786-F649-A5C4-E40B6726732C}">
      <dgm:prSet/>
      <dgm:spPr/>
      <dgm:t>
        <a:bodyPr/>
        <a:lstStyle/>
        <a:p>
          <a:endParaRPr lang="en-US"/>
        </a:p>
      </dgm:t>
    </dgm:pt>
    <dgm:pt modelId="{63D05350-5863-6E40-B6E5-375087B63272}" type="sibTrans" cxnId="{7842EB1B-B786-F649-A5C4-E40B6726732C}">
      <dgm:prSet/>
      <dgm:spPr/>
      <dgm:t>
        <a:bodyPr/>
        <a:lstStyle/>
        <a:p>
          <a:endParaRPr lang="en-US"/>
        </a:p>
      </dgm:t>
    </dgm:pt>
    <dgm:pt modelId="{889FECB5-E7A4-5B43-BD2A-300F4EABC82C}">
      <dgm:prSet phldrT="[Text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PRINT &amp; ELECTRONIC</a:t>
          </a:r>
          <a:endParaRPr lang="en-US" b="1" dirty="0">
            <a:solidFill>
              <a:srgbClr val="000000"/>
            </a:solidFill>
          </a:endParaRPr>
        </a:p>
      </dgm:t>
    </dgm:pt>
    <dgm:pt modelId="{DFA52C51-63C3-2E4B-8794-93A6F8C719E7}" type="parTrans" cxnId="{C20DC4E2-A022-AA4B-AC96-62A4B0E2AE39}">
      <dgm:prSet/>
      <dgm:spPr/>
      <dgm:t>
        <a:bodyPr/>
        <a:lstStyle/>
        <a:p>
          <a:endParaRPr lang="en-US"/>
        </a:p>
      </dgm:t>
    </dgm:pt>
    <dgm:pt modelId="{A3BD77AC-D010-1F46-ACCF-D048EC005E9A}" type="sibTrans" cxnId="{C20DC4E2-A022-AA4B-AC96-62A4B0E2AE39}">
      <dgm:prSet/>
      <dgm:spPr/>
      <dgm:t>
        <a:bodyPr/>
        <a:lstStyle/>
        <a:p>
          <a:endParaRPr lang="en-US"/>
        </a:p>
      </dgm:t>
    </dgm:pt>
    <dgm:pt modelId="{B3759A68-D70E-D64C-8FB0-E37F541EBFB9}">
      <dgm:prSet phldrT="[Text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TEAMWORK &amp; REVIEW</a:t>
          </a:r>
          <a:endParaRPr lang="en-US" b="1" dirty="0">
            <a:solidFill>
              <a:srgbClr val="000000"/>
            </a:solidFill>
          </a:endParaRPr>
        </a:p>
      </dgm:t>
    </dgm:pt>
    <dgm:pt modelId="{A81DE6A2-9C16-DB4B-8BEA-562F5F1521D9}" type="parTrans" cxnId="{4BCFFFFF-126F-4046-A645-BA390D1BB81D}">
      <dgm:prSet/>
      <dgm:spPr/>
      <dgm:t>
        <a:bodyPr/>
        <a:lstStyle/>
        <a:p>
          <a:endParaRPr lang="en-US"/>
        </a:p>
      </dgm:t>
    </dgm:pt>
    <dgm:pt modelId="{DD043D55-3BD6-F84E-AB4E-3CAB96D10850}" type="sibTrans" cxnId="{4BCFFFFF-126F-4046-A645-BA390D1BB81D}">
      <dgm:prSet/>
      <dgm:spPr/>
      <dgm:t>
        <a:bodyPr/>
        <a:lstStyle/>
        <a:p>
          <a:endParaRPr lang="en-US"/>
        </a:p>
      </dgm:t>
    </dgm:pt>
    <dgm:pt modelId="{14489B49-0841-D143-A332-63538C36BB9E}" type="pres">
      <dgm:prSet presAssocID="{190DCA0D-2F26-4445-9FD9-0D84AFC7C8C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9F26A1-01C6-F54B-9068-9206BD26BFDA}" type="pres">
      <dgm:prSet presAssocID="{BDCB5C6A-0916-BE47-91F4-45B25FAE275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F61DF5-EEFE-0E4E-94EE-4C13FF9A09C0}" type="pres">
      <dgm:prSet presAssocID="{BDCB5C6A-0916-BE47-91F4-45B25FAE2754}" presName="spNode" presStyleCnt="0"/>
      <dgm:spPr/>
    </dgm:pt>
    <dgm:pt modelId="{F7273381-75C1-CF4A-94E2-804E2E98EABC}" type="pres">
      <dgm:prSet presAssocID="{33E41B7B-4C79-1049-840D-AAE81855ABB4}" presName="sibTrans" presStyleLbl="sibTrans1D1" presStyleIdx="0" presStyleCnt="5"/>
      <dgm:spPr/>
      <dgm:t>
        <a:bodyPr/>
        <a:lstStyle/>
        <a:p>
          <a:endParaRPr lang="en-US"/>
        </a:p>
      </dgm:t>
    </dgm:pt>
    <dgm:pt modelId="{2A4F50A4-A779-1F45-991B-4D2C157D88C4}" type="pres">
      <dgm:prSet presAssocID="{A9BB2C2F-0246-2D43-B4EC-665A7DCF3DB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69695D-1815-1D41-9581-6CB499C19ADE}" type="pres">
      <dgm:prSet presAssocID="{A9BB2C2F-0246-2D43-B4EC-665A7DCF3DB4}" presName="spNode" presStyleCnt="0"/>
      <dgm:spPr/>
    </dgm:pt>
    <dgm:pt modelId="{0093A713-C60D-4B42-B3FE-A64A59899EA8}" type="pres">
      <dgm:prSet presAssocID="{4624ADB2-5021-BC43-9051-284872537DB5}" presName="sibTrans" presStyleLbl="sibTrans1D1" presStyleIdx="1" presStyleCnt="5"/>
      <dgm:spPr/>
      <dgm:t>
        <a:bodyPr/>
        <a:lstStyle/>
        <a:p>
          <a:endParaRPr lang="en-US"/>
        </a:p>
      </dgm:t>
    </dgm:pt>
    <dgm:pt modelId="{9AAAF70A-EA9C-E749-9660-1469180CAB72}" type="pres">
      <dgm:prSet presAssocID="{DBC03765-0ED0-C34B-8916-B3627E4E750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AF57B6-105D-924A-A253-ECB29A329E5E}" type="pres">
      <dgm:prSet presAssocID="{DBC03765-0ED0-C34B-8916-B3627E4E7500}" presName="spNode" presStyleCnt="0"/>
      <dgm:spPr/>
    </dgm:pt>
    <dgm:pt modelId="{F7731A46-D120-2C45-9EA9-3D608D7DB643}" type="pres">
      <dgm:prSet presAssocID="{63D05350-5863-6E40-B6E5-375087B63272}" presName="sibTrans" presStyleLbl="sibTrans1D1" presStyleIdx="2" presStyleCnt="5"/>
      <dgm:spPr/>
      <dgm:t>
        <a:bodyPr/>
        <a:lstStyle/>
        <a:p>
          <a:endParaRPr lang="en-US"/>
        </a:p>
      </dgm:t>
    </dgm:pt>
    <dgm:pt modelId="{92D53736-9BF4-6748-A75A-C55376C17A00}" type="pres">
      <dgm:prSet presAssocID="{889FECB5-E7A4-5B43-BD2A-300F4EABC82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889145-B6CD-474C-8861-575C751C4DB8}" type="pres">
      <dgm:prSet presAssocID="{889FECB5-E7A4-5B43-BD2A-300F4EABC82C}" presName="spNode" presStyleCnt="0"/>
      <dgm:spPr/>
    </dgm:pt>
    <dgm:pt modelId="{39AC2244-171B-FC41-A1CA-5A9A2F93E04C}" type="pres">
      <dgm:prSet presAssocID="{A3BD77AC-D010-1F46-ACCF-D048EC005E9A}" presName="sibTrans" presStyleLbl="sibTrans1D1" presStyleIdx="3" presStyleCnt="5"/>
      <dgm:spPr/>
      <dgm:t>
        <a:bodyPr/>
        <a:lstStyle/>
        <a:p>
          <a:endParaRPr lang="en-US"/>
        </a:p>
      </dgm:t>
    </dgm:pt>
    <dgm:pt modelId="{DAD4AF66-2A5A-D74B-9E8C-19E888ED695A}" type="pres">
      <dgm:prSet presAssocID="{B3759A68-D70E-D64C-8FB0-E37F541EBFB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D52A1A-07AD-A046-84BE-E3BC9949BF34}" type="pres">
      <dgm:prSet presAssocID="{B3759A68-D70E-D64C-8FB0-E37F541EBFB9}" presName="spNode" presStyleCnt="0"/>
      <dgm:spPr/>
    </dgm:pt>
    <dgm:pt modelId="{15930DB1-39D2-6E45-B9E2-9D1DFACFFA22}" type="pres">
      <dgm:prSet presAssocID="{DD043D55-3BD6-F84E-AB4E-3CAB96D10850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D5E460BF-6EB8-2243-92E4-E4799D2993C5}" srcId="{190DCA0D-2F26-4445-9FD9-0D84AFC7C8C8}" destId="{BDCB5C6A-0916-BE47-91F4-45B25FAE2754}" srcOrd="0" destOrd="0" parTransId="{D2B003EF-5981-F14E-8A68-39E66CF8288C}" sibTransId="{33E41B7B-4C79-1049-840D-AAE81855ABB4}"/>
    <dgm:cxn modelId="{FA66F0C0-25DD-F24A-BF54-4E5078AFBE24}" srcId="{190DCA0D-2F26-4445-9FD9-0D84AFC7C8C8}" destId="{A9BB2C2F-0246-2D43-B4EC-665A7DCF3DB4}" srcOrd="1" destOrd="0" parTransId="{A9A69AF4-53AC-2548-BCAE-4E2ABFAA547C}" sibTransId="{4624ADB2-5021-BC43-9051-284872537DB5}"/>
    <dgm:cxn modelId="{4BCFFFFF-126F-4046-A645-BA390D1BB81D}" srcId="{190DCA0D-2F26-4445-9FD9-0D84AFC7C8C8}" destId="{B3759A68-D70E-D64C-8FB0-E37F541EBFB9}" srcOrd="4" destOrd="0" parTransId="{A81DE6A2-9C16-DB4B-8BEA-562F5F1521D9}" sibTransId="{DD043D55-3BD6-F84E-AB4E-3CAB96D10850}"/>
    <dgm:cxn modelId="{603ECB4D-B2D0-B443-BD62-C3DCBFBA1A3B}" type="presOf" srcId="{889FECB5-E7A4-5B43-BD2A-300F4EABC82C}" destId="{92D53736-9BF4-6748-A75A-C55376C17A00}" srcOrd="0" destOrd="0" presId="urn:microsoft.com/office/officeart/2005/8/layout/cycle6"/>
    <dgm:cxn modelId="{CFB7681F-3150-1842-AB9A-5E49AFDC733E}" type="presOf" srcId="{DD043D55-3BD6-F84E-AB4E-3CAB96D10850}" destId="{15930DB1-39D2-6E45-B9E2-9D1DFACFFA22}" srcOrd="0" destOrd="0" presId="urn:microsoft.com/office/officeart/2005/8/layout/cycle6"/>
    <dgm:cxn modelId="{C20DC4E2-A022-AA4B-AC96-62A4B0E2AE39}" srcId="{190DCA0D-2F26-4445-9FD9-0D84AFC7C8C8}" destId="{889FECB5-E7A4-5B43-BD2A-300F4EABC82C}" srcOrd="3" destOrd="0" parTransId="{DFA52C51-63C3-2E4B-8794-93A6F8C719E7}" sibTransId="{A3BD77AC-D010-1F46-ACCF-D048EC005E9A}"/>
    <dgm:cxn modelId="{F7D1E9A2-9FC5-A840-ABF4-9C3DC0FDD165}" type="presOf" srcId="{4624ADB2-5021-BC43-9051-284872537DB5}" destId="{0093A713-C60D-4B42-B3FE-A64A59899EA8}" srcOrd="0" destOrd="0" presId="urn:microsoft.com/office/officeart/2005/8/layout/cycle6"/>
    <dgm:cxn modelId="{EBE75159-B31F-8444-8F7B-E28967626F09}" type="presOf" srcId="{33E41B7B-4C79-1049-840D-AAE81855ABB4}" destId="{F7273381-75C1-CF4A-94E2-804E2E98EABC}" srcOrd="0" destOrd="0" presId="urn:microsoft.com/office/officeart/2005/8/layout/cycle6"/>
    <dgm:cxn modelId="{9F21BD78-47B9-274A-BB3E-E844FDE3C7DB}" type="presOf" srcId="{63D05350-5863-6E40-B6E5-375087B63272}" destId="{F7731A46-D120-2C45-9EA9-3D608D7DB643}" srcOrd="0" destOrd="0" presId="urn:microsoft.com/office/officeart/2005/8/layout/cycle6"/>
    <dgm:cxn modelId="{AC400E00-518E-614B-88A8-1116B4D98118}" type="presOf" srcId="{A9BB2C2F-0246-2D43-B4EC-665A7DCF3DB4}" destId="{2A4F50A4-A779-1F45-991B-4D2C157D88C4}" srcOrd="0" destOrd="0" presId="urn:microsoft.com/office/officeart/2005/8/layout/cycle6"/>
    <dgm:cxn modelId="{528AB8CE-ABB6-624E-B864-7B3818646BB1}" type="presOf" srcId="{190DCA0D-2F26-4445-9FD9-0D84AFC7C8C8}" destId="{14489B49-0841-D143-A332-63538C36BB9E}" srcOrd="0" destOrd="0" presId="urn:microsoft.com/office/officeart/2005/8/layout/cycle6"/>
    <dgm:cxn modelId="{A44AA0BB-7BCD-254C-89F0-D6137818DBC6}" type="presOf" srcId="{BDCB5C6A-0916-BE47-91F4-45B25FAE2754}" destId="{059F26A1-01C6-F54B-9068-9206BD26BFDA}" srcOrd="0" destOrd="0" presId="urn:microsoft.com/office/officeart/2005/8/layout/cycle6"/>
    <dgm:cxn modelId="{9C741E7F-421E-C145-A828-DA3CD3FEFF38}" type="presOf" srcId="{DBC03765-0ED0-C34B-8916-B3627E4E7500}" destId="{9AAAF70A-EA9C-E749-9660-1469180CAB72}" srcOrd="0" destOrd="0" presId="urn:microsoft.com/office/officeart/2005/8/layout/cycle6"/>
    <dgm:cxn modelId="{7842EB1B-B786-F649-A5C4-E40B6726732C}" srcId="{190DCA0D-2F26-4445-9FD9-0D84AFC7C8C8}" destId="{DBC03765-0ED0-C34B-8916-B3627E4E7500}" srcOrd="2" destOrd="0" parTransId="{797DAAEA-1BDD-704E-8F12-859731E6FB9A}" sibTransId="{63D05350-5863-6E40-B6E5-375087B63272}"/>
    <dgm:cxn modelId="{A5D7CD25-B7E8-BF42-9EB8-64B3EC985558}" type="presOf" srcId="{B3759A68-D70E-D64C-8FB0-E37F541EBFB9}" destId="{DAD4AF66-2A5A-D74B-9E8C-19E888ED695A}" srcOrd="0" destOrd="0" presId="urn:microsoft.com/office/officeart/2005/8/layout/cycle6"/>
    <dgm:cxn modelId="{0D5F3FAF-DF5D-B545-9DE2-5172FFDEBC57}" type="presOf" srcId="{A3BD77AC-D010-1F46-ACCF-D048EC005E9A}" destId="{39AC2244-171B-FC41-A1CA-5A9A2F93E04C}" srcOrd="0" destOrd="0" presId="urn:microsoft.com/office/officeart/2005/8/layout/cycle6"/>
    <dgm:cxn modelId="{2990F28C-8EFA-7F45-8248-D54197DDAB42}" type="presParOf" srcId="{14489B49-0841-D143-A332-63538C36BB9E}" destId="{059F26A1-01C6-F54B-9068-9206BD26BFDA}" srcOrd="0" destOrd="0" presId="urn:microsoft.com/office/officeart/2005/8/layout/cycle6"/>
    <dgm:cxn modelId="{198BBC71-984A-CA40-A66E-642F1C3CC17B}" type="presParOf" srcId="{14489B49-0841-D143-A332-63538C36BB9E}" destId="{F0F61DF5-EEFE-0E4E-94EE-4C13FF9A09C0}" srcOrd="1" destOrd="0" presId="urn:microsoft.com/office/officeart/2005/8/layout/cycle6"/>
    <dgm:cxn modelId="{70E9AC02-3DED-3046-A460-66E28F6E7595}" type="presParOf" srcId="{14489B49-0841-D143-A332-63538C36BB9E}" destId="{F7273381-75C1-CF4A-94E2-804E2E98EABC}" srcOrd="2" destOrd="0" presId="urn:microsoft.com/office/officeart/2005/8/layout/cycle6"/>
    <dgm:cxn modelId="{E00B3741-02BD-BF4E-8A30-A5B339E14604}" type="presParOf" srcId="{14489B49-0841-D143-A332-63538C36BB9E}" destId="{2A4F50A4-A779-1F45-991B-4D2C157D88C4}" srcOrd="3" destOrd="0" presId="urn:microsoft.com/office/officeart/2005/8/layout/cycle6"/>
    <dgm:cxn modelId="{2996D98C-2044-5C41-A856-B9516C630031}" type="presParOf" srcId="{14489B49-0841-D143-A332-63538C36BB9E}" destId="{0969695D-1815-1D41-9581-6CB499C19ADE}" srcOrd="4" destOrd="0" presId="urn:microsoft.com/office/officeart/2005/8/layout/cycle6"/>
    <dgm:cxn modelId="{B4280CCD-CCAA-3C46-83B0-01C00AB5B60B}" type="presParOf" srcId="{14489B49-0841-D143-A332-63538C36BB9E}" destId="{0093A713-C60D-4B42-B3FE-A64A59899EA8}" srcOrd="5" destOrd="0" presId="urn:microsoft.com/office/officeart/2005/8/layout/cycle6"/>
    <dgm:cxn modelId="{1A401F2C-688D-6D43-A56E-63EBA8CC62A2}" type="presParOf" srcId="{14489B49-0841-D143-A332-63538C36BB9E}" destId="{9AAAF70A-EA9C-E749-9660-1469180CAB72}" srcOrd="6" destOrd="0" presId="urn:microsoft.com/office/officeart/2005/8/layout/cycle6"/>
    <dgm:cxn modelId="{B0995248-B66B-9E40-B4B0-DAA622993633}" type="presParOf" srcId="{14489B49-0841-D143-A332-63538C36BB9E}" destId="{1CAF57B6-105D-924A-A253-ECB29A329E5E}" srcOrd="7" destOrd="0" presId="urn:microsoft.com/office/officeart/2005/8/layout/cycle6"/>
    <dgm:cxn modelId="{73FE66B8-C0D8-A54C-93F0-9CC96AEE7FB4}" type="presParOf" srcId="{14489B49-0841-D143-A332-63538C36BB9E}" destId="{F7731A46-D120-2C45-9EA9-3D608D7DB643}" srcOrd="8" destOrd="0" presId="urn:microsoft.com/office/officeart/2005/8/layout/cycle6"/>
    <dgm:cxn modelId="{7D6D49CD-AC00-8C4E-89DA-99DE1A31F67C}" type="presParOf" srcId="{14489B49-0841-D143-A332-63538C36BB9E}" destId="{92D53736-9BF4-6748-A75A-C55376C17A00}" srcOrd="9" destOrd="0" presId="urn:microsoft.com/office/officeart/2005/8/layout/cycle6"/>
    <dgm:cxn modelId="{FB4D0CB8-36DB-FA44-8F8C-671CEF654662}" type="presParOf" srcId="{14489B49-0841-D143-A332-63538C36BB9E}" destId="{F9889145-B6CD-474C-8861-575C751C4DB8}" srcOrd="10" destOrd="0" presId="urn:microsoft.com/office/officeart/2005/8/layout/cycle6"/>
    <dgm:cxn modelId="{B00A5002-47D9-4F43-859C-3986E0CC6258}" type="presParOf" srcId="{14489B49-0841-D143-A332-63538C36BB9E}" destId="{39AC2244-171B-FC41-A1CA-5A9A2F93E04C}" srcOrd="11" destOrd="0" presId="urn:microsoft.com/office/officeart/2005/8/layout/cycle6"/>
    <dgm:cxn modelId="{935BF226-042E-684C-AA88-87A73E4407E3}" type="presParOf" srcId="{14489B49-0841-D143-A332-63538C36BB9E}" destId="{DAD4AF66-2A5A-D74B-9E8C-19E888ED695A}" srcOrd="12" destOrd="0" presId="urn:microsoft.com/office/officeart/2005/8/layout/cycle6"/>
    <dgm:cxn modelId="{54BC87EC-B9A4-E74F-B6AE-1379A1610EE6}" type="presParOf" srcId="{14489B49-0841-D143-A332-63538C36BB9E}" destId="{A1D52A1A-07AD-A046-84BE-E3BC9949BF34}" srcOrd="13" destOrd="0" presId="urn:microsoft.com/office/officeart/2005/8/layout/cycle6"/>
    <dgm:cxn modelId="{ECA66FCC-4461-FA44-A861-26437BDA6E63}" type="presParOf" srcId="{14489B49-0841-D143-A332-63538C36BB9E}" destId="{15930DB1-39D2-6E45-B9E2-9D1DFACFFA22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9F26A1-01C6-F54B-9068-9206BD26BFDA}">
      <dsp:nvSpPr>
        <dsp:cNvPr id="0" name=""/>
        <dsp:cNvSpPr/>
      </dsp:nvSpPr>
      <dsp:spPr>
        <a:xfrm>
          <a:off x="2380505" y="2370"/>
          <a:ext cx="1334988" cy="8677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rgbClr val="000000"/>
              </a:solidFill>
            </a:rPr>
            <a:t>SURVEYS &amp; DATA </a:t>
          </a:r>
          <a:endParaRPr lang="en-US" sz="1700" b="1" kern="1200" dirty="0">
            <a:solidFill>
              <a:srgbClr val="000000"/>
            </a:solidFill>
          </a:endParaRPr>
        </a:p>
      </dsp:txBody>
      <dsp:txXfrm>
        <a:off x="2422865" y="44730"/>
        <a:ext cx="1250268" cy="783022"/>
      </dsp:txXfrm>
    </dsp:sp>
    <dsp:sp modelId="{F7273381-75C1-CF4A-94E2-804E2E98EABC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409246" y="137594"/>
              </a:moveTo>
              <a:arcTo wR="1732594" hR="1732594" stAng="17579295" swAng="195999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F50A4-A779-1F45-991B-4D2C157D88C4}">
      <dsp:nvSpPr>
        <dsp:cNvPr id="0" name=""/>
        <dsp:cNvSpPr/>
      </dsp:nvSpPr>
      <dsp:spPr>
        <a:xfrm>
          <a:off x="4028301" y="1199563"/>
          <a:ext cx="1334988" cy="8677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rgbClr val="000000"/>
              </a:solidFill>
            </a:rPr>
            <a:t>FLEXIBLE SPACES</a:t>
          </a:r>
          <a:endParaRPr lang="en-US" sz="1700" b="1" kern="1200" dirty="0">
            <a:solidFill>
              <a:srgbClr val="000000"/>
            </a:solidFill>
          </a:endParaRPr>
        </a:p>
      </dsp:txBody>
      <dsp:txXfrm>
        <a:off x="4070661" y="1241923"/>
        <a:ext cx="1250268" cy="783022"/>
      </dsp:txXfrm>
    </dsp:sp>
    <dsp:sp modelId="{0093A713-C60D-4B42-B3FE-A64A59899EA8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3462825" y="1642133"/>
              </a:moveTo>
              <a:arcTo wR="1732594" hR="1732594" stAng="21420430" swAng="219511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AF70A-EA9C-E749-9660-1469180CAB72}">
      <dsp:nvSpPr>
        <dsp:cNvPr id="0" name=""/>
        <dsp:cNvSpPr/>
      </dsp:nvSpPr>
      <dsp:spPr>
        <a:xfrm>
          <a:off x="3398899" y="3136663"/>
          <a:ext cx="1334988" cy="8677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>
              <a:solidFill>
                <a:srgbClr val="000000"/>
              </a:solidFill>
            </a:rPr>
            <a:t>eBOOKS</a:t>
          </a:r>
          <a:endParaRPr lang="en-US" sz="1700" b="1" kern="1200" dirty="0">
            <a:solidFill>
              <a:srgbClr val="000000"/>
            </a:solidFill>
          </a:endParaRPr>
        </a:p>
      </dsp:txBody>
      <dsp:txXfrm>
        <a:off x="3441259" y="3179023"/>
        <a:ext cx="1250268" cy="783022"/>
      </dsp:txXfrm>
    </dsp:sp>
    <dsp:sp modelId="{F7731A46-D120-2C45-9EA9-3D608D7DB643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076618" y="3430690"/>
              </a:moveTo>
              <a:arcTo wR="1732594" hR="1732594" stAng="4712834" swAng="137433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D53736-9BF4-6748-A75A-C55376C17A00}">
      <dsp:nvSpPr>
        <dsp:cNvPr id="0" name=""/>
        <dsp:cNvSpPr/>
      </dsp:nvSpPr>
      <dsp:spPr>
        <a:xfrm>
          <a:off x="1362112" y="3136663"/>
          <a:ext cx="1334988" cy="8677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rgbClr val="000000"/>
              </a:solidFill>
            </a:rPr>
            <a:t>PRINT &amp; ELECTRONIC</a:t>
          </a:r>
          <a:endParaRPr lang="en-US" sz="1700" b="1" kern="1200" dirty="0">
            <a:solidFill>
              <a:srgbClr val="000000"/>
            </a:solidFill>
          </a:endParaRPr>
        </a:p>
      </dsp:txBody>
      <dsp:txXfrm>
        <a:off x="1404472" y="3179023"/>
        <a:ext cx="1250268" cy="783022"/>
      </dsp:txXfrm>
    </dsp:sp>
    <dsp:sp modelId="{39AC2244-171B-FC41-A1CA-5A9A2F93E04C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89352" y="2691206"/>
              </a:moveTo>
              <a:arcTo wR="1732594" hR="1732594" stAng="8784456" swAng="219511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D4AF66-2A5A-D74B-9E8C-19E888ED695A}">
      <dsp:nvSpPr>
        <dsp:cNvPr id="0" name=""/>
        <dsp:cNvSpPr/>
      </dsp:nvSpPr>
      <dsp:spPr>
        <a:xfrm>
          <a:off x="732710" y="1199563"/>
          <a:ext cx="1334988" cy="8677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rgbClr val="000000"/>
              </a:solidFill>
            </a:rPr>
            <a:t>TEAMWORK &amp; REVIEW</a:t>
          </a:r>
          <a:endParaRPr lang="en-US" sz="1700" b="1" kern="1200" dirty="0">
            <a:solidFill>
              <a:srgbClr val="000000"/>
            </a:solidFill>
          </a:endParaRPr>
        </a:p>
      </dsp:txBody>
      <dsp:txXfrm>
        <a:off x="775070" y="1241923"/>
        <a:ext cx="1250268" cy="783022"/>
      </dsp:txXfrm>
    </dsp:sp>
    <dsp:sp modelId="{15930DB1-39D2-6E45-B9E2-9D1DFACFFA22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302072" y="755102"/>
              </a:moveTo>
              <a:arcTo wR="1732594" hR="1732594" stAng="12860714" swAng="195999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453BA-69A8-BA44-8D14-D01C729B60FE}" type="datetimeFigureOut">
              <a:rPr lang="en-US" smtClean="0"/>
              <a:t>3/12/18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476D9-9A43-F542-8E0A-F8A27EE05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32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D655-A183-4F4F-8485-353C33E3DCA6}" type="datetimeFigureOut">
              <a:rPr lang="en-US" smtClean="0"/>
              <a:pPr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B7C1-9AFD-274B-A7F6-D37FEE96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D655-A183-4F4F-8485-353C33E3DCA6}" type="datetimeFigureOut">
              <a:rPr lang="en-US" smtClean="0"/>
              <a:pPr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B7C1-9AFD-274B-A7F6-D37FEE96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D655-A183-4F4F-8485-353C33E3DCA6}" type="datetimeFigureOut">
              <a:rPr lang="en-US" smtClean="0"/>
              <a:pPr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B7C1-9AFD-274B-A7F6-D37FEE96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D655-A183-4F4F-8485-353C33E3DCA6}" type="datetimeFigureOut">
              <a:rPr lang="en-US" smtClean="0"/>
              <a:pPr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B7C1-9AFD-274B-A7F6-D37FEE96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D655-A183-4F4F-8485-353C33E3DCA6}" type="datetimeFigureOut">
              <a:rPr lang="en-US" smtClean="0"/>
              <a:pPr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B7C1-9AFD-274B-A7F6-D37FEE96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D655-A183-4F4F-8485-353C33E3DCA6}" type="datetimeFigureOut">
              <a:rPr lang="en-US" smtClean="0"/>
              <a:pPr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B7C1-9AFD-274B-A7F6-D37FEE96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D655-A183-4F4F-8485-353C33E3DCA6}" type="datetimeFigureOut">
              <a:rPr lang="en-US" smtClean="0"/>
              <a:pPr/>
              <a:t>3/12/18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B7C1-9AFD-274B-A7F6-D37FEE96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D655-A183-4F4F-8485-353C33E3DCA6}" type="datetimeFigureOut">
              <a:rPr lang="en-US" smtClean="0"/>
              <a:pPr/>
              <a:t>3/12/18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B7C1-9AFD-274B-A7F6-D37FEE96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D655-A183-4F4F-8485-353C33E3DCA6}" type="datetimeFigureOut">
              <a:rPr lang="en-US" smtClean="0"/>
              <a:pPr/>
              <a:t>3/12/18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B7C1-9AFD-274B-A7F6-D37FEE96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D655-A183-4F4F-8485-353C33E3DCA6}" type="datetimeFigureOut">
              <a:rPr lang="en-US" smtClean="0"/>
              <a:pPr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B7C1-9AFD-274B-A7F6-D37FEE96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AD655-A183-4F4F-8485-353C33E3DCA6}" type="datetimeFigureOut">
              <a:rPr lang="en-US" smtClean="0"/>
              <a:pPr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DB7C1-9AFD-274B-A7F6-D37FEE96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AD655-A183-4F4F-8485-353C33E3DCA6}" type="datetimeFigureOut">
              <a:rPr lang="en-US" smtClean="0"/>
              <a:pPr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DB7C1-9AFD-274B-A7F6-D37FEE96B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1" Type="http://schemas.microsoft.com/office/2007/relationships/media" Target="../media/media8.mov"/><Relationship Id="rId2" Type="http://schemas.openxmlformats.org/officeDocument/2006/relationships/video" Target="../media/media8.mov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1" Type="http://schemas.microsoft.com/office/2007/relationships/media" Target="../media/media9.mov"/><Relationship Id="rId2" Type="http://schemas.openxmlformats.org/officeDocument/2006/relationships/video" Target="../media/media9.mo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1" Type="http://schemas.microsoft.com/office/2007/relationships/media" Target="../media/media10.mov"/><Relationship Id="rId2" Type="http://schemas.openxmlformats.org/officeDocument/2006/relationships/video" Target="../media/media10.mov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stucro@gmail.com" TargetMode="External"/><Relationship Id="rId4" Type="http://schemas.openxmlformats.org/officeDocument/2006/relationships/hyperlink" Target="http://www.isdseniorlibraries.com" TargetMode="External"/><Relationship Id="rId5" Type="http://schemas.openxmlformats.org/officeDocument/2006/relationships/hyperlink" Target="http://www.isdseniorlibraries.com/ebooks.html" TargetMode="External"/><Relationship Id="rId6" Type="http://schemas.openxmlformats.org/officeDocument/2006/relationships/hyperlink" Target="http://www.isdseniorlibraries.com/resources-for-learning.html" TargetMode="External"/><Relationship Id="rId1" Type="http://schemas.openxmlformats.org/officeDocument/2006/relationships/slideLayout" Target="../slideLayouts/slideLayout8.xml"/><Relationship Id="rId2" Type="http://schemas.openxmlformats.org/officeDocument/2006/relationships/hyperlink" Target="mailto:crouchs@isdedu.de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eBook and Library Rehab:</a:t>
            </a:r>
            <a:br>
              <a:rPr lang="en-US" dirty="0"/>
            </a:br>
            <a:r>
              <a:rPr lang="en-US" dirty="0"/>
              <a:t>How Digital Tools Can Remodel a Library Landscape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Stuart Crouch</a:t>
            </a:r>
          </a:p>
          <a:p>
            <a:r>
              <a:rPr lang="en-US" dirty="0"/>
              <a:t>International School of Dusseldorf, Germany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943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Follett Shelf - Interface</a:t>
            </a:r>
            <a:endParaRPr lang="en-US" dirty="0"/>
          </a:p>
        </p:txBody>
      </p:sp>
      <p:pic>
        <p:nvPicPr>
          <p:cNvPr id="4" name="Content Placeholder 3" descr="Screen Shot 2015-02-15 at 09.56.46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4928" r="-1492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 % of Pages</a:t>
            </a:r>
            <a:endParaRPr lang="en-US" dirty="0"/>
          </a:p>
        </p:txBody>
      </p:sp>
      <p:pic>
        <p:nvPicPr>
          <p:cNvPr id="8" name="Content Placeholder 7" descr="Screen Shot 2015-02-15 at 09.57.33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6617" r="-6617"/>
          <a:stretch>
            <a:fillRect/>
          </a:stretch>
        </p:blipFill>
        <p:spPr/>
      </p:pic>
      <p:pic>
        <p:nvPicPr>
          <p:cNvPr id="9" name="Content Placeholder 8" descr="Screen Shot 2015-02-15 at 10.01.59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8384" b="-1838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In-Text Search</a:t>
            </a:r>
            <a:endParaRPr lang="en-US" dirty="0"/>
          </a:p>
        </p:txBody>
      </p:sp>
      <p:pic>
        <p:nvPicPr>
          <p:cNvPr id="5" name="Content Placeholder 4" descr="Screen Shot 2015-02-15 at 10.01.19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3238" r="-1323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Text-to-Speech</a:t>
            </a:r>
            <a:endParaRPr lang="en-US" dirty="0"/>
          </a:p>
        </p:txBody>
      </p:sp>
      <p:pic>
        <p:nvPicPr>
          <p:cNvPr id="4" name="Content Placeholder 3" descr="Screen Shot 2015-02-15 at 14.44.2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280" r="-522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963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Follett Shelf – Classroom Connections</a:t>
            </a:r>
            <a:endParaRPr lang="en-US" dirty="0"/>
          </a:p>
        </p:txBody>
      </p:sp>
      <p:pic>
        <p:nvPicPr>
          <p:cNvPr id="4" name="Content Placeholder 3" descr="Screen Shot 2015-02-15 at 09.59.50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536" r="-2053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 a Reading Path</a:t>
            </a:r>
            <a:endParaRPr lang="en-US" dirty="0"/>
          </a:p>
        </p:txBody>
      </p:sp>
      <p:pic>
        <p:nvPicPr>
          <p:cNvPr id="4" name="Content Placeholder 3" descr="Screen Shot 2015-02-15 at 09.58.06.png"/>
          <p:cNvPicPr>
            <a:picLocks noGrp="1" noChangeAspect="1"/>
          </p:cNvPicPr>
          <p:nvPr>
            <p:ph idx="1"/>
          </p:nvPr>
        </p:nvPicPr>
        <p:blipFill>
          <a:blip r:embed="rId2"/>
          <a:srcRect t="-7538" b="-753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Follett Shelf – Class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 are permanent</a:t>
            </a:r>
          </a:p>
          <a:p>
            <a:r>
              <a:rPr lang="en-US" dirty="0" smtClean="0"/>
              <a:t>Students read and write in a single platform</a:t>
            </a:r>
          </a:p>
          <a:p>
            <a:r>
              <a:rPr lang="en-US" dirty="0" smtClean="0"/>
              <a:t>Flipped classroom a reality</a:t>
            </a:r>
          </a:p>
          <a:p>
            <a:r>
              <a:rPr lang="en-US" dirty="0" smtClean="0"/>
              <a:t>Instant access and feedback</a:t>
            </a:r>
          </a:p>
          <a:p>
            <a:r>
              <a:rPr lang="en-US" dirty="0" smtClean="0"/>
              <a:t>Books can’t lost or forgotten</a:t>
            </a:r>
          </a:p>
          <a:p>
            <a:r>
              <a:rPr lang="en-US" dirty="0" smtClean="0"/>
              <a:t>Students can share work on larger screens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(1) - 2012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 for refurbishment</a:t>
            </a:r>
          </a:p>
          <a:p>
            <a:r>
              <a:rPr lang="en-US" dirty="0" smtClean="0"/>
              <a:t>Reduce noise</a:t>
            </a:r>
          </a:p>
          <a:p>
            <a:r>
              <a:rPr lang="en-US" dirty="0" smtClean="0"/>
              <a:t>Review </a:t>
            </a:r>
            <a:r>
              <a:rPr lang="en-US" dirty="0" err="1" smtClean="0"/>
              <a:t>eResources</a:t>
            </a:r>
            <a:endParaRPr lang="en-US" dirty="0" smtClean="0"/>
          </a:p>
          <a:p>
            <a:r>
              <a:rPr lang="en-US" dirty="0" smtClean="0"/>
              <a:t>Implement </a:t>
            </a:r>
            <a:r>
              <a:rPr lang="en-US" dirty="0" err="1" smtClean="0"/>
              <a:t>eLibrary</a:t>
            </a:r>
            <a:endParaRPr lang="en-US" dirty="0" smtClean="0"/>
          </a:p>
          <a:p>
            <a:r>
              <a:rPr lang="en-US" dirty="0" smtClean="0"/>
              <a:t>Plan new layout of Library work areas</a:t>
            </a:r>
          </a:p>
          <a:p>
            <a:r>
              <a:rPr lang="en-US" dirty="0" smtClean="0"/>
              <a:t>Links with curriculum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(2) - 2014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Comments:</a:t>
            </a:r>
          </a:p>
          <a:p>
            <a:r>
              <a:rPr lang="en-US" dirty="0" smtClean="0"/>
              <a:t>Not enough pods</a:t>
            </a:r>
          </a:p>
          <a:p>
            <a:r>
              <a:rPr lang="en-US" dirty="0" smtClean="0"/>
              <a:t>Library is too busy</a:t>
            </a:r>
          </a:p>
          <a:p>
            <a:pPr marL="0" indent="0">
              <a:buNone/>
            </a:pPr>
            <a:r>
              <a:rPr lang="en-US" dirty="0" smtClean="0"/>
              <a:t>Trends:</a:t>
            </a:r>
          </a:p>
          <a:p>
            <a:r>
              <a:rPr lang="en-US" dirty="0" smtClean="0"/>
              <a:t>97% Library is well resourced</a:t>
            </a:r>
          </a:p>
          <a:p>
            <a:r>
              <a:rPr lang="en-US" dirty="0" smtClean="0"/>
              <a:t>Service is very good, facilities are very good</a:t>
            </a:r>
          </a:p>
          <a:p>
            <a:r>
              <a:rPr lang="en-US" dirty="0" smtClean="0"/>
              <a:t>Users are generally happy</a:t>
            </a:r>
          </a:p>
          <a:p>
            <a:r>
              <a:rPr lang="en-US" dirty="0" smtClean="0"/>
              <a:t>General request for curriculum aligned non-fiction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eBook Library Launch at ISD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2013/14 – general launch</a:t>
            </a:r>
          </a:p>
          <a:p>
            <a:endParaRPr lang="en-US" dirty="0" smtClean="0"/>
          </a:p>
          <a:p>
            <a:r>
              <a:rPr lang="en-US" dirty="0" smtClean="0"/>
              <a:t>2014/15  - general re-launch and working with ambassador teachers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944" y="1696834"/>
            <a:ext cx="2361113" cy="934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90700"/>
            <a:ext cx="4927600" cy="1638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600" y="2901950"/>
            <a:ext cx="2901200" cy="27876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064" y="3637596"/>
            <a:ext cx="1450833" cy="2260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#1 – </a:t>
            </a:r>
            <a:r>
              <a:rPr lang="en-US" b="1" dirty="0" smtClean="0"/>
              <a:t>Science</a:t>
            </a:r>
            <a:r>
              <a:rPr lang="en-US" dirty="0" smtClean="0"/>
              <a:t> - 6</a:t>
            </a:r>
            <a:r>
              <a:rPr lang="en-US" baseline="30000" dirty="0" smtClean="0"/>
              <a:t>th</a:t>
            </a:r>
            <a:r>
              <a:rPr lang="en-US" dirty="0"/>
              <a:t>/</a:t>
            </a:r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  <a:br>
              <a:rPr lang="en-US" dirty="0" smtClean="0"/>
            </a:br>
            <a:r>
              <a:rPr lang="en-US" dirty="0" smtClean="0"/>
              <a:t>Science Reading </a:t>
            </a:r>
            <a:r>
              <a:rPr lang="en-US" dirty="0"/>
              <a:t>– Patti </a:t>
            </a:r>
            <a:r>
              <a:rPr lang="en-US" dirty="0" err="1"/>
              <a:t>Deo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Easy-to-find information</a:t>
            </a:r>
          </a:p>
          <a:p>
            <a:r>
              <a:rPr lang="en-US" dirty="0" smtClean="0"/>
              <a:t>Easy to navigate</a:t>
            </a:r>
          </a:p>
          <a:p>
            <a:r>
              <a:rPr lang="en-US" dirty="0" smtClean="0"/>
              <a:t>Books were ‘unlimited’ so the whole group could read it</a:t>
            </a:r>
          </a:p>
          <a:p>
            <a:r>
              <a:rPr lang="en-US" dirty="0" smtClean="0"/>
              <a:t>Dependent on </a:t>
            </a:r>
            <a:r>
              <a:rPr lang="en-US" dirty="0" err="1" smtClean="0"/>
              <a:t>wifi</a:t>
            </a:r>
            <a:endParaRPr lang="en-US" dirty="0" smtClean="0"/>
          </a:p>
          <a:p>
            <a:r>
              <a:rPr lang="en-US" dirty="0" smtClean="0"/>
              <a:t>Some reluctant </a:t>
            </a:r>
            <a:r>
              <a:rPr lang="en-US" dirty="0" err="1" smtClean="0"/>
              <a:t>eReaders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</a:t>
            </a:r>
            <a:endParaRPr lang="en-US" dirty="0"/>
          </a:p>
        </p:txBody>
      </p:sp>
      <p:pic>
        <p:nvPicPr>
          <p:cNvPr id="7" name="Content Placeholder 6" descr="Screen Shot 2015-03-06 at 15.27.54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65" b="-17265"/>
          <a:stretch>
            <a:fillRect/>
          </a:stretch>
        </p:blipFill>
        <p:spPr/>
      </p:pic>
      <p:pic>
        <p:nvPicPr>
          <p:cNvPr id="8" name="Content Placeholder 7" descr="Screen Shot 2015-03-06 at 15.28.09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384" b="-17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912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Enjoy?                 Recommend?</a:t>
            </a:r>
            <a:endParaRPr lang="en-US" dirty="0"/>
          </a:p>
        </p:txBody>
      </p:sp>
      <p:pic>
        <p:nvPicPr>
          <p:cNvPr id="5" name="Content Placeholder 4" descr="Screen Shot 2015-03-06 at 15.28.25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119" b="-35119"/>
          <a:stretch>
            <a:fillRect/>
          </a:stretch>
        </p:blipFill>
        <p:spPr/>
      </p:pic>
      <p:pic>
        <p:nvPicPr>
          <p:cNvPr id="6" name="Content Placeholder 5" descr="Screen Shot 2015-03-06 at 15.28.39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405" b="-384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745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Flexible Learning</a:t>
            </a:r>
            <a:endParaRPr lang="en-US" dirty="0"/>
          </a:p>
        </p:txBody>
      </p:sp>
      <p:pic>
        <p:nvPicPr>
          <p:cNvPr id="6" name="1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1600200"/>
            <a:ext cx="8034338" cy="4525963"/>
          </a:xfrm>
        </p:spPr>
      </p:pic>
    </p:spTree>
    <p:extLst>
      <p:ext uri="{BB962C8B-B14F-4D97-AF65-F5344CB8AC3E}">
        <p14:creationId xmlns:p14="http://schemas.microsoft.com/office/powerpoint/2010/main" val="144439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Future of eBooks in Science Class</a:t>
            </a:r>
            <a:endParaRPr lang="en-US" dirty="0"/>
          </a:p>
        </p:txBody>
      </p:sp>
      <p:pic>
        <p:nvPicPr>
          <p:cNvPr id="6" name="2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1600200"/>
            <a:ext cx="8034338" cy="4525963"/>
          </a:xfrm>
        </p:spPr>
      </p:pic>
    </p:spTree>
    <p:extLst>
      <p:ext uri="{BB962C8B-B14F-4D97-AF65-F5344CB8AC3E}">
        <p14:creationId xmlns:p14="http://schemas.microsoft.com/office/powerpoint/2010/main" val="71032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#2 - </a:t>
            </a:r>
            <a:r>
              <a:rPr lang="en-US" b="1" dirty="0" smtClean="0"/>
              <a:t>Sports Management </a:t>
            </a:r>
            <a:r>
              <a:rPr lang="en-US" dirty="0" smtClean="0"/>
              <a:t>- 8</a:t>
            </a:r>
            <a:r>
              <a:rPr lang="en-US" baseline="30000" dirty="0" smtClean="0"/>
              <a:t>th</a:t>
            </a:r>
            <a:r>
              <a:rPr lang="en-US" dirty="0"/>
              <a:t>/9</a:t>
            </a:r>
            <a:r>
              <a:rPr lang="en-US" baseline="30000" dirty="0"/>
              <a:t>th</a:t>
            </a:r>
            <a:r>
              <a:rPr lang="en-US" dirty="0"/>
              <a:t> Grade – Stress Management – </a:t>
            </a:r>
            <a:r>
              <a:rPr lang="en-US" dirty="0" err="1"/>
              <a:t>Lieke</a:t>
            </a:r>
            <a:r>
              <a:rPr lang="en-US" dirty="0"/>
              <a:t> </a:t>
            </a:r>
            <a:r>
              <a:rPr lang="en-US" dirty="0" err="1"/>
              <a:t>Burghout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86% - easy to access</a:t>
            </a:r>
          </a:p>
          <a:p>
            <a:r>
              <a:rPr lang="en-US" dirty="0" smtClean="0"/>
              <a:t>93% - easy to navigate</a:t>
            </a:r>
          </a:p>
          <a:p>
            <a:r>
              <a:rPr lang="en-US" dirty="0" smtClean="0"/>
              <a:t>Negative comments related to ISD’s access platform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Enjoy?          Recommend?</a:t>
            </a:r>
            <a:endParaRPr lang="en-US" dirty="0"/>
          </a:p>
        </p:txBody>
      </p:sp>
      <p:pic>
        <p:nvPicPr>
          <p:cNvPr id="6" name="Content Placeholder 5" descr="Screen Shot 2015-03-11 at 11.52.16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746" b="-35746"/>
          <a:stretch>
            <a:fillRect/>
          </a:stretch>
        </p:blipFill>
        <p:spPr/>
      </p:pic>
      <p:pic>
        <p:nvPicPr>
          <p:cNvPr id="7" name="Content Placeholder 6" descr="Screen Shot 2015-03-11 at 11.52.49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145" b="-381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635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#3 - </a:t>
            </a:r>
            <a:r>
              <a:rPr lang="en-US" b="1" dirty="0" smtClean="0"/>
              <a:t>Individuals and Societies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Grade – Country Profiles – Aaron </a:t>
            </a:r>
            <a:r>
              <a:rPr lang="en-US" dirty="0" err="1" smtClean="0"/>
              <a:t>Delane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Screen Shot 2015-02-15 at 10.35.04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7504" r="-17504"/>
          <a:stretch>
            <a:fillRect/>
          </a:stretch>
        </p:blipFill>
        <p:spPr>
          <a:xfrm>
            <a:off x="457200" y="1922242"/>
            <a:ext cx="8229600" cy="42039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Anytime, Anywhere</a:t>
            </a:r>
            <a:endParaRPr lang="en-US" dirty="0"/>
          </a:p>
        </p:txBody>
      </p:sp>
      <p:pic>
        <p:nvPicPr>
          <p:cNvPr id="4" name="aaron 1a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1600200"/>
            <a:ext cx="8034338" cy="4525963"/>
          </a:xfrm>
        </p:spPr>
      </p:pic>
    </p:spTree>
    <p:extLst>
      <p:ext uri="{BB962C8B-B14F-4D97-AF65-F5344CB8AC3E}">
        <p14:creationId xmlns:p14="http://schemas.microsoft.com/office/powerpoint/2010/main" val="261327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24/7/365</a:t>
            </a:r>
            <a:endParaRPr lang="en-US" dirty="0"/>
          </a:p>
        </p:txBody>
      </p:sp>
      <p:pic>
        <p:nvPicPr>
          <p:cNvPr id="4" name="IMG_1634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1600200"/>
            <a:ext cx="8034338" cy="4525963"/>
          </a:xfrm>
        </p:spPr>
      </p:pic>
    </p:spTree>
    <p:extLst>
      <p:ext uri="{BB962C8B-B14F-4D97-AF65-F5344CB8AC3E}">
        <p14:creationId xmlns:p14="http://schemas.microsoft.com/office/powerpoint/2010/main" val="294054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“Fact or fiction? Libraries can thrive in the digital age” – (Harris)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eReading</a:t>
            </a:r>
            <a:r>
              <a:rPr lang="en-US" dirty="0" smtClean="0"/>
              <a:t> is a disruptive technology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Two problems: availability and contracts</a:t>
            </a:r>
          </a:p>
          <a:p>
            <a:endParaRPr lang="en-US" dirty="0" smtClean="0"/>
          </a:p>
          <a:p>
            <a:r>
              <a:rPr lang="en-US" dirty="0" smtClean="0"/>
              <a:t>“The time is ripe for a digital shift in our libraries”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#4 - </a:t>
            </a:r>
            <a:r>
              <a:rPr lang="en-US" b="1" dirty="0" smtClean="0"/>
              <a:t>English</a:t>
            </a:r>
            <a:r>
              <a:rPr lang="en-US" dirty="0" smtClean="0"/>
              <a:t> - 7</a:t>
            </a:r>
            <a:r>
              <a:rPr lang="en-US" baseline="30000" dirty="0" smtClean="0"/>
              <a:t>th</a:t>
            </a:r>
            <a:r>
              <a:rPr lang="en-US" dirty="0" smtClean="0"/>
              <a:t> Grade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Shakespeare – </a:t>
            </a:r>
            <a:r>
              <a:rPr lang="en-US" dirty="0" err="1" smtClean="0"/>
              <a:t>Meika</a:t>
            </a:r>
            <a:r>
              <a:rPr lang="en-US" dirty="0" smtClean="0"/>
              <a:t> Weiner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Screen Shot 2015-02-15 at 10.19.06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0272" r="-3027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pic>
        <p:nvPicPr>
          <p:cNvPr id="4" name="Content Placeholder 3" descr="Screen Shot 2015-02-15 at 10.18.40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4437" r="-1443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Meika’s</a:t>
            </a:r>
            <a:r>
              <a:rPr lang="en-US" dirty="0" smtClean="0">
                <a:solidFill>
                  <a:srgbClr val="000000"/>
                </a:solidFill>
              </a:rPr>
              <a:t> Feedback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1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1600200"/>
            <a:ext cx="8034338" cy="4525963"/>
          </a:xfrm>
        </p:spPr>
      </p:pic>
    </p:spTree>
    <p:extLst>
      <p:ext uri="{BB962C8B-B14F-4D97-AF65-F5344CB8AC3E}">
        <p14:creationId xmlns:p14="http://schemas.microsoft.com/office/powerpoint/2010/main" val="42186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Classroom Connections</a:t>
            </a:r>
            <a:endParaRPr lang="en-US" dirty="0"/>
          </a:p>
        </p:txBody>
      </p:sp>
      <p:pic>
        <p:nvPicPr>
          <p:cNvPr id="4" name="2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1600200"/>
            <a:ext cx="8034338" cy="4525963"/>
          </a:xfrm>
        </p:spPr>
      </p:pic>
    </p:spTree>
    <p:extLst>
      <p:ext uri="{BB962C8B-B14F-4D97-AF65-F5344CB8AC3E}">
        <p14:creationId xmlns:p14="http://schemas.microsoft.com/office/powerpoint/2010/main" val="15737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of eBooks</a:t>
            </a:r>
            <a:endParaRPr lang="en-US" dirty="0"/>
          </a:p>
        </p:txBody>
      </p:sp>
      <p:pic>
        <p:nvPicPr>
          <p:cNvPr id="4" name="3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1600200"/>
            <a:ext cx="8034338" cy="4525963"/>
          </a:xfrm>
        </p:spPr>
      </p:pic>
    </p:spTree>
    <p:extLst>
      <p:ext uri="{BB962C8B-B14F-4D97-AF65-F5344CB8AC3E}">
        <p14:creationId xmlns:p14="http://schemas.microsoft.com/office/powerpoint/2010/main" val="41580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Learning</a:t>
            </a:r>
            <a:endParaRPr lang="en-US" dirty="0"/>
          </a:p>
        </p:txBody>
      </p:sp>
      <p:pic>
        <p:nvPicPr>
          <p:cNvPr id="4" name="4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1600200"/>
            <a:ext cx="8034338" cy="4525963"/>
          </a:xfrm>
        </p:spPr>
      </p:pic>
    </p:spTree>
    <p:extLst>
      <p:ext uri="{BB962C8B-B14F-4D97-AF65-F5344CB8AC3E}">
        <p14:creationId xmlns:p14="http://schemas.microsoft.com/office/powerpoint/2010/main" val="38245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#5 – </a:t>
            </a:r>
            <a:r>
              <a:rPr lang="en-US" b="1" dirty="0" smtClean="0"/>
              <a:t>EAL </a:t>
            </a:r>
            <a:r>
              <a:rPr lang="en-US" dirty="0" smtClean="0"/>
              <a:t>- 10</a:t>
            </a:r>
            <a:r>
              <a:rPr lang="en-US" baseline="30000" dirty="0" smtClean="0"/>
              <a:t>th</a:t>
            </a:r>
            <a:r>
              <a:rPr lang="en-US" dirty="0" smtClean="0"/>
              <a:t> Grade 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eAudioBooks</a:t>
            </a:r>
            <a:r>
              <a:rPr lang="en-US" dirty="0" smtClean="0"/>
              <a:t> – Caroline </a:t>
            </a:r>
            <a:r>
              <a:rPr lang="en-US" dirty="0" err="1" smtClean="0"/>
              <a:t>Montigny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Help students to feel emotions of characters and events</a:t>
            </a:r>
          </a:p>
          <a:p>
            <a:r>
              <a:rPr lang="en-US" dirty="0" smtClean="0"/>
              <a:t>Easier when used in conjunction with the print book</a:t>
            </a:r>
          </a:p>
          <a:p>
            <a:r>
              <a:rPr lang="en-US" dirty="0" smtClean="0"/>
              <a:t>Helped with pronunciation (very hard in English!)</a:t>
            </a:r>
          </a:p>
          <a:p>
            <a:r>
              <a:rPr lang="en-US" dirty="0" smtClean="0"/>
              <a:t>Different character voices helped comprehension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 and 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Easier to understand than just reading</a:t>
            </a:r>
          </a:p>
          <a:p>
            <a:r>
              <a:rPr lang="en-US" dirty="0" smtClean="0"/>
              <a:t>84% found the experience good or excellent</a:t>
            </a:r>
          </a:p>
          <a:p>
            <a:pPr marL="0" indent="0">
              <a:buNone/>
            </a:pPr>
            <a:r>
              <a:rPr lang="en-US" dirty="0" smtClean="0"/>
              <a:t>Suggestions:</a:t>
            </a:r>
            <a:endParaRPr lang="en-US" dirty="0"/>
          </a:p>
          <a:p>
            <a:r>
              <a:rPr lang="en-US" dirty="0" smtClean="0"/>
              <a:t>Alter the speed</a:t>
            </a:r>
          </a:p>
          <a:p>
            <a:r>
              <a:rPr lang="en-US" dirty="0" smtClean="0"/>
              <a:t>Read and listen to the book in the app</a:t>
            </a:r>
          </a:p>
          <a:p>
            <a:r>
              <a:rPr lang="en-US" dirty="0" smtClean="0"/>
              <a:t>Enable buffering</a:t>
            </a:r>
          </a:p>
          <a:p>
            <a:r>
              <a:rPr lang="en-US" dirty="0" smtClean="0"/>
              <a:t>Do spell-checks in the 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79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Choose a chapter</a:t>
            </a:r>
          </a:p>
          <a:p>
            <a:r>
              <a:rPr lang="en-US" dirty="0" smtClean="0"/>
              <a:t>Back or forwards 15 sec</a:t>
            </a:r>
          </a:p>
          <a:p>
            <a:r>
              <a:rPr lang="en-US" dirty="0" smtClean="0"/>
              <a:t>Pause</a:t>
            </a:r>
          </a:p>
          <a:p>
            <a:r>
              <a:rPr lang="en-US" dirty="0" smtClean="0"/>
              <a:t>Change volume</a:t>
            </a:r>
          </a:p>
          <a:p>
            <a:r>
              <a:rPr lang="en-US" dirty="0" smtClean="0"/>
              <a:t>Set the timer</a:t>
            </a:r>
          </a:p>
          <a:p>
            <a:r>
              <a:rPr lang="en-US" dirty="0" smtClean="0"/>
              <a:t>Checkout</a:t>
            </a:r>
          </a:p>
          <a:p>
            <a:r>
              <a:rPr lang="en-US" dirty="0" smtClean="0"/>
              <a:t>Listen anywhere</a:t>
            </a:r>
          </a:p>
          <a:p>
            <a:r>
              <a:rPr lang="en-US" dirty="0" smtClean="0"/>
              <a:t>Voice quality</a:t>
            </a:r>
          </a:p>
          <a:p>
            <a:r>
              <a:rPr lang="en-US" dirty="0" smtClean="0"/>
              <a:t>Listen &amp; read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 descr="Screen Shot 2015-03-04 at 17.00.32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r="59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5389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eAudioBooks</a:t>
            </a:r>
            <a:r>
              <a:rPr lang="en-US" dirty="0" smtClean="0"/>
              <a:t> - Advantages</a:t>
            </a:r>
            <a:endParaRPr lang="en-US" dirty="0"/>
          </a:p>
        </p:txBody>
      </p:sp>
      <p:pic>
        <p:nvPicPr>
          <p:cNvPr id="4" name="eal 2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1600200"/>
            <a:ext cx="8034338" cy="4525963"/>
          </a:xfrm>
        </p:spPr>
      </p:pic>
    </p:spTree>
    <p:extLst>
      <p:ext uri="{BB962C8B-B14F-4D97-AF65-F5344CB8AC3E}">
        <p14:creationId xmlns:p14="http://schemas.microsoft.com/office/powerpoint/2010/main" val="143131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ISD – International School of Dusseldorf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1080 students K-12, 650 in Grades 6-12</a:t>
            </a:r>
          </a:p>
          <a:p>
            <a:r>
              <a:rPr lang="en-US" dirty="0" smtClean="0"/>
              <a:t>IB World School – PYP, MYP &amp; DP</a:t>
            </a:r>
          </a:p>
          <a:p>
            <a:r>
              <a:rPr lang="en-US" dirty="0" smtClean="0"/>
              <a:t>27% have English as first language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28700" y="3403600"/>
          <a:ext cx="609600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USA &amp; Canada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Japan, Korea, China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Holland, France, Spain, Italy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Germany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695" y="584584"/>
            <a:ext cx="2104105" cy="833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Use</a:t>
            </a:r>
            <a:endParaRPr lang="en-US" dirty="0"/>
          </a:p>
        </p:txBody>
      </p:sp>
      <p:pic>
        <p:nvPicPr>
          <p:cNvPr id="4" name="eal 3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1600200"/>
            <a:ext cx="8034338" cy="4525963"/>
          </a:xfrm>
        </p:spPr>
      </p:pic>
    </p:spTree>
    <p:extLst>
      <p:ext uri="{BB962C8B-B14F-4D97-AF65-F5344CB8AC3E}">
        <p14:creationId xmlns:p14="http://schemas.microsoft.com/office/powerpoint/2010/main" val="288260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#6 - </a:t>
            </a:r>
            <a:r>
              <a:rPr lang="en-US" b="1" dirty="0" smtClean="0"/>
              <a:t>Creative Writing </a:t>
            </a:r>
            <a:r>
              <a:rPr lang="en-US" dirty="0" smtClean="0"/>
              <a:t>- 7</a:t>
            </a:r>
            <a:r>
              <a:rPr lang="en-US" baseline="30000" dirty="0" smtClean="0"/>
              <a:t>th</a:t>
            </a:r>
            <a:r>
              <a:rPr lang="en-US" dirty="0" smtClean="0"/>
              <a:t> – 10</a:t>
            </a:r>
            <a:r>
              <a:rPr lang="en-US" baseline="30000" dirty="0" smtClean="0"/>
              <a:t>th</a:t>
            </a:r>
            <a:r>
              <a:rPr lang="en-US" dirty="0" smtClean="0"/>
              <a:t> Grade Narrative Poetry – Stuart Crouch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24200" cy="4525963"/>
          </a:xfrm>
        </p:spPr>
        <p:txBody>
          <a:bodyPr/>
          <a:lstStyle/>
          <a:p>
            <a:r>
              <a:rPr lang="en-US" dirty="0" smtClean="0"/>
              <a:t>Which of the five steps to writing narrative poetry is most important?</a:t>
            </a:r>
          </a:p>
        </p:txBody>
      </p:sp>
      <p:pic>
        <p:nvPicPr>
          <p:cNvPr id="5" name="Content Placeholder 4" descr="Screen Shot 2015-02-15 at 10.41.09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95603" b="-95603"/>
          <a:stretch>
            <a:fillRect/>
          </a:stretch>
        </p:blipFill>
        <p:spPr>
          <a:xfrm>
            <a:off x="3581400" y="274638"/>
            <a:ext cx="5105400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Contd.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501900" cy="4525963"/>
          </a:xfrm>
        </p:spPr>
        <p:txBody>
          <a:bodyPr/>
          <a:lstStyle/>
          <a:p>
            <a:r>
              <a:rPr lang="en-US" dirty="0" smtClean="0"/>
              <a:t>Give details of your plan</a:t>
            </a:r>
          </a:p>
          <a:p>
            <a:endParaRPr lang="en-US" dirty="0"/>
          </a:p>
        </p:txBody>
      </p:sp>
      <p:pic>
        <p:nvPicPr>
          <p:cNvPr id="5" name="Content Placeholder 4" descr="Screen Shot 2015-02-15 at 10.42.27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252" b="-1252"/>
          <a:stretch>
            <a:fillRect/>
          </a:stretch>
        </p:blipFill>
        <p:spPr>
          <a:xfrm>
            <a:off x="2959100" y="1417638"/>
            <a:ext cx="5727700" cy="5097462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i="1" dirty="0"/>
              <a:t>you can take a book out wherever you are instead of having a heavy book with </a:t>
            </a:r>
            <a:r>
              <a:rPr lang="en-US" i="1" dirty="0" smtClean="0"/>
              <a:t>you</a:t>
            </a:r>
          </a:p>
          <a:p>
            <a:pPr marL="0" indent="0">
              <a:buNone/>
            </a:pPr>
            <a:endParaRPr lang="en-US" i="1" dirty="0" smtClean="0"/>
          </a:p>
          <a:p>
            <a:r>
              <a:rPr lang="en-US" i="1" dirty="0"/>
              <a:t>because it was my first time to read </a:t>
            </a:r>
            <a:r>
              <a:rPr lang="en-US" i="1" dirty="0" err="1" smtClean="0"/>
              <a:t>ebooks</a:t>
            </a:r>
            <a:endParaRPr lang="en-US" i="1" dirty="0" smtClean="0"/>
          </a:p>
          <a:p>
            <a:pPr marL="0" indent="0">
              <a:buNone/>
            </a:pPr>
            <a:endParaRPr lang="en-US" i="1" dirty="0" smtClean="0"/>
          </a:p>
          <a:p>
            <a:r>
              <a:rPr lang="en-US" i="1" dirty="0"/>
              <a:t>I enjoyed that I can write it down yours </a:t>
            </a:r>
            <a:r>
              <a:rPr lang="en-US" i="1" dirty="0" smtClean="0"/>
              <a:t>question</a:t>
            </a:r>
          </a:p>
          <a:p>
            <a:pPr marL="0" indent="0">
              <a:buNone/>
            </a:pPr>
            <a:endParaRPr lang="en-US" i="1" dirty="0" smtClean="0"/>
          </a:p>
          <a:p>
            <a:r>
              <a:rPr lang="en-US" i="1" dirty="0"/>
              <a:t>No need to carry many books, just need good WIFI connection and a computer to </a:t>
            </a:r>
            <a:r>
              <a:rPr lang="en-US" i="1" dirty="0" smtClean="0"/>
              <a:t>read </a:t>
            </a:r>
            <a:r>
              <a:rPr lang="en-US" i="1" dirty="0"/>
              <a:t>hundreds of interesting </a:t>
            </a:r>
            <a:r>
              <a:rPr lang="en-US" i="1" dirty="0" smtClean="0"/>
              <a:t>books</a:t>
            </a:r>
          </a:p>
          <a:p>
            <a:pPr marL="0" indent="0">
              <a:buNone/>
            </a:pPr>
            <a:endParaRPr lang="en-US" i="1" dirty="0" smtClean="0"/>
          </a:p>
          <a:p>
            <a:r>
              <a:rPr lang="en-US" i="1" dirty="0"/>
              <a:t>if there is a difficult vocabularies lists then </a:t>
            </a:r>
            <a:r>
              <a:rPr lang="en-US" i="1" dirty="0" smtClean="0"/>
              <a:t>(the dictionary is) very </a:t>
            </a:r>
            <a:r>
              <a:rPr lang="en-US" i="1" dirty="0"/>
              <a:t>helpful for </a:t>
            </a:r>
            <a:r>
              <a:rPr lang="en-US" i="1"/>
              <a:t>English </a:t>
            </a:r>
            <a:r>
              <a:rPr lang="en-US" i="1" smtClean="0"/>
              <a:t>learner</a:t>
            </a:r>
          </a:p>
          <a:p>
            <a:pPr marL="0" indent="0">
              <a:buNone/>
            </a:pPr>
            <a:endParaRPr lang="en-US" i="1" dirty="0" smtClean="0"/>
          </a:p>
          <a:p>
            <a:r>
              <a:rPr lang="en-US" dirty="0"/>
              <a:t>It was totally new experience to me, and it was really interesting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8986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#7 - </a:t>
            </a:r>
            <a:r>
              <a:rPr lang="en-US" b="1" dirty="0" smtClean="0"/>
              <a:t>Technology</a:t>
            </a:r>
            <a:r>
              <a:rPr lang="en-US" dirty="0" smtClean="0"/>
              <a:t> – 8th Grade – Choose your next move stories – David Suits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Storymap_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73" r="-1607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 plan their own books</a:t>
            </a:r>
            <a:endParaRPr lang="en-US" dirty="0"/>
          </a:p>
        </p:txBody>
      </p:sp>
      <p:pic>
        <p:nvPicPr>
          <p:cNvPr id="4" name="Content Placeholder 3" descr="photo-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644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</a:t>
            </a:r>
            <a:r>
              <a:rPr lang="en-US" dirty="0" err="1" smtClean="0"/>
              <a:t>eReading</a:t>
            </a:r>
            <a:r>
              <a:rPr lang="en-US" dirty="0" smtClean="0"/>
              <a:t> fit 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Aurasma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eMagazines</a:t>
            </a:r>
            <a:endParaRPr lang="en-US" dirty="0" smtClean="0"/>
          </a:p>
          <a:p>
            <a:r>
              <a:rPr lang="en-US" dirty="0" smtClean="0"/>
              <a:t>Survey request for better popular fiction, comics, graphic novels</a:t>
            </a:r>
          </a:p>
          <a:p>
            <a:r>
              <a:rPr lang="en-US" dirty="0" smtClean="0"/>
              <a:t>Encouraging boys to read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ISD </a:t>
            </a:r>
            <a:r>
              <a:rPr lang="en-US" dirty="0" err="1" smtClean="0"/>
              <a:t>eResources</a:t>
            </a:r>
            <a:endParaRPr lang="en-US" dirty="0"/>
          </a:p>
        </p:txBody>
      </p:sp>
      <p:pic>
        <p:nvPicPr>
          <p:cNvPr id="4" name="Content Placeholder 3" descr="Screen Shot 2015-02-24 at 11.11.2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21" r="-199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714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WebPath</a:t>
            </a:r>
            <a:r>
              <a:rPr lang="en-US" dirty="0" smtClean="0"/>
              <a:t> Express</a:t>
            </a:r>
            <a:endParaRPr lang="en-US" dirty="0"/>
          </a:p>
        </p:txBody>
      </p:sp>
      <p:pic>
        <p:nvPicPr>
          <p:cNvPr id="4" name="Content Placeholder 3" descr="Screen Shot 2015-02-24 at 11.09.5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" b="1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04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use eBooks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Fiction</a:t>
            </a:r>
          </a:p>
          <a:p>
            <a:r>
              <a:rPr lang="en-US" dirty="0" smtClean="0"/>
              <a:t>SSR (NF)</a:t>
            </a:r>
          </a:p>
          <a:p>
            <a:r>
              <a:rPr lang="en-US" dirty="0" smtClean="0"/>
              <a:t>Class-based NF</a:t>
            </a:r>
          </a:p>
          <a:p>
            <a:r>
              <a:rPr lang="en-US" dirty="0" smtClean="0"/>
              <a:t>Audio support in EAL classes</a:t>
            </a:r>
          </a:p>
          <a:p>
            <a:r>
              <a:rPr lang="en-US" dirty="0" smtClean="0"/>
              <a:t>Stimulus for tech work</a:t>
            </a:r>
          </a:p>
          <a:p>
            <a:r>
              <a:rPr lang="en-US" dirty="0" smtClean="0"/>
              <a:t>IB study guides CUP</a:t>
            </a:r>
          </a:p>
          <a:p>
            <a:r>
              <a:rPr lang="en-US" dirty="0" smtClean="0"/>
              <a:t>Professional Development</a:t>
            </a:r>
          </a:p>
          <a:p>
            <a:r>
              <a:rPr lang="en-US" dirty="0" smtClean="0"/>
              <a:t>Blended learning</a:t>
            </a:r>
          </a:p>
          <a:p>
            <a:r>
              <a:rPr lang="en-US" dirty="0" smtClean="0"/>
              <a:t>Flipped classroom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Refurbishment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single large space</a:t>
            </a:r>
          </a:p>
          <a:p>
            <a:r>
              <a:rPr lang="en-US" dirty="0" smtClean="0"/>
              <a:t>Appalling acoustics</a:t>
            </a:r>
          </a:p>
          <a:p>
            <a:r>
              <a:rPr lang="en-US" dirty="0" smtClean="0"/>
              <a:t>Tired physical plant</a:t>
            </a:r>
          </a:p>
          <a:p>
            <a:r>
              <a:rPr lang="en-US" dirty="0" smtClean="0"/>
              <a:t>Used as an extra IT lab</a:t>
            </a:r>
          </a:p>
          <a:p>
            <a:r>
              <a:rPr lang="en-US" dirty="0" smtClean="0"/>
              <a:t>Disparate resources</a:t>
            </a:r>
          </a:p>
          <a:p>
            <a:r>
              <a:rPr lang="en-US" dirty="0" smtClean="0"/>
              <a:t>Busy but not for the ‘right’ reasons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6538" r="16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877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/>
              <a:t>f</a:t>
            </a:r>
            <a:r>
              <a:rPr lang="en-US" dirty="0" smtClean="0"/>
              <a:t>eatures this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can already download </a:t>
            </a:r>
            <a:r>
              <a:rPr lang="en-US" dirty="0"/>
              <a:t>eBooks to the mobile app (</a:t>
            </a:r>
            <a:r>
              <a:rPr lang="en-US" dirty="0" err="1"/>
              <a:t>BryteWave</a:t>
            </a:r>
            <a:r>
              <a:rPr lang="en-US" dirty="0"/>
              <a:t>).</a:t>
            </a:r>
          </a:p>
          <a:p>
            <a:r>
              <a:rPr lang="en-US" dirty="0" smtClean="0"/>
              <a:t>Classroom Connections will be bundled free</a:t>
            </a:r>
          </a:p>
          <a:p>
            <a:r>
              <a:rPr lang="en-US" dirty="0"/>
              <a:t>App will be available from </a:t>
            </a:r>
            <a:r>
              <a:rPr lang="en-US" dirty="0" err="1"/>
              <a:t>ChromeBooks</a:t>
            </a:r>
            <a:r>
              <a:rPr lang="en-US" dirty="0"/>
              <a:t> (Autumn)</a:t>
            </a:r>
          </a:p>
          <a:p>
            <a:r>
              <a:rPr lang="en-US" dirty="0"/>
              <a:t>Follett Quiz (can be embedded into Classroom Connections)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1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App will be available from </a:t>
            </a:r>
            <a:r>
              <a:rPr lang="en-US" dirty="0" err="1" smtClean="0"/>
              <a:t>ChromeBooks</a:t>
            </a:r>
            <a:r>
              <a:rPr lang="en-US" dirty="0" smtClean="0"/>
              <a:t> (Autumn)</a:t>
            </a:r>
          </a:p>
          <a:p>
            <a:r>
              <a:rPr lang="en-US" dirty="0" smtClean="0"/>
              <a:t>Follett Quiz (can be embedded into Classroom Connections)</a:t>
            </a:r>
            <a:endParaRPr lang="en-US" dirty="0"/>
          </a:p>
        </p:txBody>
      </p:sp>
      <p:pic>
        <p:nvPicPr>
          <p:cNvPr id="6" name="Content Placeholder 5" descr="Screen Shot 2015-02-25 at 10.59.41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689" b="-806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708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at ISD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 sets of eBook set texts for English</a:t>
            </a:r>
          </a:p>
          <a:p>
            <a:r>
              <a:rPr lang="en-US" dirty="0" smtClean="0"/>
              <a:t>Unlimited copies for IB study guides for DP</a:t>
            </a:r>
          </a:p>
          <a:p>
            <a:r>
              <a:rPr lang="en-US" dirty="0" smtClean="0"/>
              <a:t>Spreading the word – </a:t>
            </a:r>
            <a:r>
              <a:rPr lang="en-US" i="1" dirty="0" smtClean="0"/>
              <a:t>ISD Professional Learning Institute</a:t>
            </a:r>
          </a:p>
          <a:p>
            <a:r>
              <a:rPr lang="en-US" dirty="0" smtClean="0"/>
              <a:t>Working with more teachers</a:t>
            </a:r>
          </a:p>
          <a:p>
            <a:r>
              <a:rPr lang="en-US" dirty="0" smtClean="0"/>
              <a:t>More feedback from students and staff</a:t>
            </a:r>
          </a:p>
          <a:p>
            <a:r>
              <a:rPr lang="en-US" dirty="0" smtClean="0"/>
              <a:t>Add parents to patrons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repositioning of the Library</a:t>
            </a:r>
          </a:p>
          <a:p>
            <a:r>
              <a:rPr lang="en-US" dirty="0" smtClean="0"/>
              <a:t>A refocus on reading and research</a:t>
            </a:r>
          </a:p>
          <a:p>
            <a:r>
              <a:rPr lang="en-US" dirty="0" err="1" smtClean="0"/>
              <a:t>eMagazines</a:t>
            </a:r>
            <a:r>
              <a:rPr lang="en-US" dirty="0" smtClean="0"/>
              <a:t>, </a:t>
            </a:r>
            <a:r>
              <a:rPr lang="en-US" dirty="0" err="1" smtClean="0"/>
              <a:t>eResources</a:t>
            </a:r>
            <a:r>
              <a:rPr lang="en-US" dirty="0" smtClean="0"/>
              <a:t>, eBooks</a:t>
            </a:r>
          </a:p>
          <a:p>
            <a:r>
              <a:rPr lang="en-US" dirty="0" smtClean="0"/>
              <a:t>Dual path (print and electronic)</a:t>
            </a:r>
          </a:p>
          <a:p>
            <a:r>
              <a:rPr lang="en-US" dirty="0" smtClean="0"/>
              <a:t>Disruptive librarian</a:t>
            </a:r>
          </a:p>
          <a:p>
            <a:r>
              <a:rPr lang="en-US" dirty="0" smtClean="0"/>
              <a:t>Cost/Longevity/Usability/Accessibility</a:t>
            </a:r>
          </a:p>
          <a:p>
            <a:r>
              <a:rPr lang="en-US" dirty="0" smtClean="0"/>
              <a:t>Review</a:t>
            </a:r>
          </a:p>
          <a:p>
            <a:r>
              <a:rPr lang="en-US" dirty="0" smtClean="0"/>
              <a:t>The SAMR model – </a:t>
            </a:r>
            <a:r>
              <a:rPr lang="en-US" smtClean="0"/>
              <a:t>where are we?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1890501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3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THANK YOU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8009467" cy="4691063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/>
              <a:t>Stuart Crouch</a:t>
            </a:r>
          </a:p>
          <a:p>
            <a:r>
              <a:rPr lang="en-US" sz="9600" dirty="0">
                <a:hlinkClick r:id="rId2"/>
              </a:rPr>
              <a:t>crouchs@isdedu.de</a:t>
            </a:r>
            <a:endParaRPr lang="en-US" sz="9600" dirty="0"/>
          </a:p>
          <a:p>
            <a:r>
              <a:rPr lang="en-US" sz="9600" dirty="0">
                <a:hlinkClick r:id="rId3"/>
              </a:rPr>
              <a:t>stucro@</a:t>
            </a:r>
            <a:r>
              <a:rPr lang="en-US" sz="9600" dirty="0" smtClean="0">
                <a:hlinkClick r:id="rId3"/>
              </a:rPr>
              <a:t>gmail.com</a:t>
            </a:r>
            <a:endParaRPr lang="en-US" sz="9600" dirty="0"/>
          </a:p>
          <a:p>
            <a:r>
              <a:rPr lang="en-US" sz="9600" dirty="0" smtClean="0"/>
              <a:t>Twitter - @</a:t>
            </a:r>
            <a:r>
              <a:rPr lang="en-US" sz="9600" dirty="0" err="1" smtClean="0"/>
              <a:t>MrStuartCrouch</a:t>
            </a:r>
            <a:endParaRPr lang="en-US" sz="9600" dirty="0" smtClean="0"/>
          </a:p>
          <a:p>
            <a:endParaRPr lang="en-US" sz="6200" dirty="0"/>
          </a:p>
          <a:p>
            <a:r>
              <a:rPr lang="en-US" sz="9600" dirty="0" smtClean="0">
                <a:hlinkClick r:id="rId4"/>
              </a:rPr>
              <a:t>www.isdseniorlibraries.com</a:t>
            </a:r>
            <a:r>
              <a:rPr lang="en-US" sz="9600" dirty="0" smtClean="0"/>
              <a:t> </a:t>
            </a:r>
          </a:p>
          <a:p>
            <a:r>
              <a:rPr lang="en-US" sz="9600" dirty="0" smtClean="0"/>
              <a:t>general website</a:t>
            </a:r>
          </a:p>
          <a:p>
            <a:r>
              <a:rPr lang="en-US" sz="9600" dirty="0">
                <a:hlinkClick r:id="rId5"/>
              </a:rPr>
              <a:t>http://www.isdseniorlibraries.com/</a:t>
            </a:r>
            <a:r>
              <a:rPr lang="en-US" sz="9600" dirty="0" smtClean="0">
                <a:hlinkClick r:id="rId5"/>
              </a:rPr>
              <a:t>ebooks.html</a:t>
            </a:r>
            <a:r>
              <a:rPr lang="en-US" sz="9600" dirty="0" smtClean="0"/>
              <a:t> </a:t>
            </a:r>
          </a:p>
          <a:p>
            <a:r>
              <a:rPr lang="en-US" sz="9600" dirty="0" smtClean="0"/>
              <a:t>eBooks how-to videos and files</a:t>
            </a:r>
          </a:p>
          <a:p>
            <a:r>
              <a:rPr lang="en-US" sz="9600" dirty="0">
                <a:hlinkClick r:id="rId6"/>
              </a:rPr>
              <a:t>http://www.isdseniorlibraries.com/resources-for-</a:t>
            </a:r>
            <a:r>
              <a:rPr lang="en-US" sz="9600" dirty="0" smtClean="0">
                <a:hlinkClick r:id="rId6"/>
              </a:rPr>
              <a:t>learning.html</a:t>
            </a:r>
            <a:r>
              <a:rPr lang="en-US" sz="9600" dirty="0" smtClean="0"/>
              <a:t> </a:t>
            </a:r>
          </a:p>
          <a:p>
            <a:r>
              <a:rPr lang="en-US" sz="9600" dirty="0" smtClean="0"/>
              <a:t>this (ASCD) </a:t>
            </a:r>
            <a:r>
              <a:rPr lang="en-US" sz="9600" dirty="0" err="1" smtClean="0"/>
              <a:t>powerpoint</a:t>
            </a:r>
            <a:endParaRPr lang="en-US" sz="9600" dirty="0" smtClean="0"/>
          </a:p>
          <a:p>
            <a:endParaRPr lang="en-US" sz="6200" dirty="0"/>
          </a:p>
          <a:p>
            <a:r>
              <a:rPr lang="en-US" sz="9600" dirty="0"/>
              <a:t>Search </a:t>
            </a:r>
            <a:r>
              <a:rPr lang="en-US" sz="9600" dirty="0" smtClean="0"/>
              <a:t>for: </a:t>
            </a:r>
          </a:p>
          <a:p>
            <a:r>
              <a:rPr lang="en-US" sz="9600" u="sng" dirty="0" smtClean="0"/>
              <a:t>Stuart </a:t>
            </a:r>
            <a:r>
              <a:rPr lang="en-US" sz="9600" u="sng" dirty="0"/>
              <a:t>Crouch SHINE </a:t>
            </a:r>
            <a:r>
              <a:rPr lang="en-US" sz="9600" dirty="0"/>
              <a:t>on Amazon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>
                <a:latin typeface="+mj-lt"/>
              </a:rPr>
              <a:t>ASCD. "ASCD Makes Catalog of 300 Professional Development E-Books Available Through Barnes &amp; Noble." </a:t>
            </a:r>
            <a:r>
              <a:rPr lang="en-US" sz="1400" b="1" i="1" dirty="0">
                <a:latin typeface="+mj-lt"/>
              </a:rPr>
              <a:t>ASCD</a:t>
            </a:r>
            <a:r>
              <a:rPr lang="en-US" sz="1400" b="1" dirty="0">
                <a:latin typeface="+mj-lt"/>
              </a:rPr>
              <a:t>. </a:t>
            </a:r>
            <a:r>
              <a:rPr lang="en-US" sz="1400" b="1" dirty="0" err="1">
                <a:latin typeface="+mj-lt"/>
              </a:rPr>
              <a:t>N.p</a:t>
            </a:r>
            <a:r>
              <a:rPr lang="en-US" sz="1400" b="1" dirty="0">
                <a:latin typeface="+mj-lt"/>
              </a:rPr>
              <a:t>., 19 Apr. 2012. Web. 20 Jan. 2015. &lt;http://</a:t>
            </a:r>
            <a:r>
              <a:rPr lang="en-US" sz="1400" b="1" dirty="0" err="1">
                <a:latin typeface="+mj-lt"/>
              </a:rPr>
              <a:t>www.ascd.org</a:t>
            </a:r>
            <a:r>
              <a:rPr lang="en-US" sz="1400" b="1" dirty="0">
                <a:latin typeface="+mj-lt"/>
              </a:rPr>
              <a:t>/news-media/Press-Room/News-Releases/ASCD-Professional-Development-E-Books-Available-on-Barnes-Noble-Nook.aspx&gt;.</a:t>
            </a:r>
            <a:endParaRPr lang="en-US" sz="1400" b="1" dirty="0" smtClean="0">
              <a:latin typeface="+mj-lt"/>
            </a:endParaRPr>
          </a:p>
          <a:p>
            <a:pPr marL="0" indent="0">
              <a:buNone/>
            </a:pPr>
            <a:endParaRPr lang="en-US" sz="1400" b="1" dirty="0">
              <a:latin typeface="+mj-lt"/>
            </a:endParaRPr>
          </a:p>
          <a:p>
            <a:pPr marL="0" indent="0">
              <a:buNone/>
            </a:pPr>
            <a:r>
              <a:rPr lang="en-US" sz="1400" b="1" dirty="0" smtClean="0">
                <a:latin typeface="+mj-lt"/>
              </a:rPr>
              <a:t>Harris, Christopher. "Fact or Fiction? Libraries Can Thrive in the Digital Age." Phi Delta </a:t>
            </a:r>
            <a:r>
              <a:rPr lang="en-US" sz="1400" b="1" dirty="0" err="1" smtClean="0">
                <a:latin typeface="+mj-lt"/>
              </a:rPr>
              <a:t>Kappan</a:t>
            </a:r>
            <a:r>
              <a:rPr lang="en-US" sz="1400" b="1" dirty="0" smtClean="0">
                <a:latin typeface="+mj-lt"/>
              </a:rPr>
              <a:t>. </a:t>
            </a:r>
            <a:r>
              <a:rPr lang="en-US" sz="1400" b="1" dirty="0" err="1" smtClean="0">
                <a:latin typeface="+mj-lt"/>
              </a:rPr>
              <a:t>N.p</a:t>
            </a:r>
            <a:r>
              <a:rPr lang="en-US" sz="1400" b="1" dirty="0" smtClean="0">
                <a:latin typeface="+mj-lt"/>
              </a:rPr>
              <a:t>., Nov. 2014. Web. 15 Dec. 2014. &lt;http://pdk.sagepub.com/content/96/3/20&gt;.</a:t>
            </a:r>
          </a:p>
          <a:p>
            <a:pPr marL="0" indent="0">
              <a:buNone/>
            </a:pPr>
            <a:endParaRPr lang="en-US" sz="1400" b="1" dirty="0" smtClean="0">
              <a:latin typeface="+mj-lt"/>
            </a:endParaRPr>
          </a:p>
          <a:p>
            <a:pPr marL="0" indent="0">
              <a:buNone/>
            </a:pPr>
            <a:endParaRPr lang="en-US" sz="1400" b="1" dirty="0">
              <a:latin typeface="+mj-lt"/>
            </a:endParaRPr>
          </a:p>
          <a:p>
            <a:pPr marL="0" indent="0">
              <a:buNone/>
            </a:pPr>
            <a:endParaRPr lang="en-US" sz="1400" b="1" dirty="0" smtClean="0">
              <a:latin typeface="+mj-lt"/>
            </a:endParaRPr>
          </a:p>
          <a:p>
            <a:pPr marL="0" indent="0">
              <a:buNone/>
            </a:pPr>
            <a:endParaRPr lang="en-US" sz="1400" b="1" dirty="0">
              <a:latin typeface="+mj-lt"/>
            </a:endParaRPr>
          </a:p>
          <a:p>
            <a:pPr marL="0" indent="0">
              <a:buNone/>
            </a:pPr>
            <a:r>
              <a:rPr lang="en-US" sz="1400" b="1" dirty="0" smtClean="0">
                <a:latin typeface="+mj-lt"/>
              </a:rPr>
              <a:t>Notes:</a:t>
            </a:r>
          </a:p>
          <a:p>
            <a:pPr marL="0" indent="0">
              <a:buNone/>
            </a:pPr>
            <a:endParaRPr lang="en-US" sz="1400" b="1" dirty="0">
              <a:latin typeface="+mj-lt"/>
            </a:endParaRPr>
          </a:p>
          <a:p>
            <a:pPr marL="0" indent="0">
              <a:buNone/>
            </a:pPr>
            <a:r>
              <a:rPr lang="en-US" sz="1400" b="1" dirty="0" smtClean="0">
                <a:latin typeface="+mj-lt"/>
              </a:rPr>
              <a:t>Surveys were carried out electronically. Data is available to the account holder.</a:t>
            </a:r>
          </a:p>
          <a:p>
            <a:pPr marL="0" indent="0">
              <a:buNone/>
            </a:pPr>
            <a:endParaRPr lang="en-US" sz="1400" b="1" dirty="0">
              <a:latin typeface="+mj-lt"/>
            </a:endParaRPr>
          </a:p>
          <a:p>
            <a:pPr marL="0" indent="0">
              <a:buNone/>
            </a:pPr>
            <a:r>
              <a:rPr lang="en-US" sz="1400" b="1" dirty="0" smtClean="0">
                <a:latin typeface="+mj-lt"/>
              </a:rPr>
              <a:t>Interviews with ISD staff were carried out by Stuart Crouch</a:t>
            </a:r>
          </a:p>
          <a:p>
            <a:pPr marL="0" indent="0">
              <a:buNone/>
            </a:pPr>
            <a:endParaRPr lang="en-US" sz="1400" b="1" dirty="0">
              <a:latin typeface="+mj-lt"/>
            </a:endParaRPr>
          </a:p>
          <a:p>
            <a:pPr marL="0" indent="0">
              <a:buNone/>
            </a:pPr>
            <a:r>
              <a:rPr lang="en-US" sz="1400" b="1" dirty="0">
                <a:latin typeface="+mj-lt"/>
              </a:rPr>
              <a:t>D</a:t>
            </a:r>
            <a:r>
              <a:rPr lang="en-US" sz="1400" b="1" dirty="0" smtClean="0">
                <a:latin typeface="+mj-lt"/>
              </a:rPr>
              <a:t>ata is taken from surveys held electronically in 2012 and 2014. Data is available to the account holder.</a:t>
            </a:r>
            <a:endParaRPr lang="en-US" sz="1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Refurbishment - 2014-2015</a:t>
            </a:r>
          </a:p>
        </p:txBody>
      </p:sp>
      <p:pic>
        <p:nvPicPr>
          <p:cNvPr id="4" name="Content Placeholder 3" descr="photo 2-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06" r="-1790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 pods</a:t>
            </a:r>
            <a:endParaRPr lang="en-US" dirty="0"/>
          </a:p>
        </p:txBody>
      </p:sp>
      <p:pic>
        <p:nvPicPr>
          <p:cNvPr id="4" name="Content Placeholder 3" descr="photo 1-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06" r="-1790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Work, Read, Study, Relax</a:t>
            </a:r>
            <a:endParaRPr lang="en-US" dirty="0"/>
          </a:p>
        </p:txBody>
      </p:sp>
      <p:pic>
        <p:nvPicPr>
          <p:cNvPr id="6" name="Content Placeholder 5" descr="photo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eBooks  - the story so far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VLE Books from Browns BFS (UK) 2013</a:t>
            </a:r>
          </a:p>
          <a:p>
            <a:r>
              <a:rPr lang="en-US" dirty="0" smtClean="0"/>
              <a:t>Follett Shelf (USA) 2013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Pros &amp; Cons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6318</TotalTime>
  <Words>980</Words>
  <Application>Microsoft Macintosh PowerPoint</Application>
  <PresentationFormat>On-screen Show (4:3)</PresentationFormat>
  <Paragraphs>219</Paragraphs>
  <Slides>56</Slides>
  <Notes>0</Notes>
  <HiddenSlides>4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Calibri</vt:lpstr>
      <vt:lpstr>Office Theme</vt:lpstr>
      <vt:lpstr>eBook and Library Rehab: How Digital Tools Can Remodel a Library Landscape</vt:lpstr>
      <vt:lpstr>About me</vt:lpstr>
      <vt:lpstr>“Fact or fiction? Libraries can thrive in the digital age” – (Harris)</vt:lpstr>
      <vt:lpstr>ISD – International School of Dusseldorf</vt:lpstr>
      <vt:lpstr>Before Refurbishment</vt:lpstr>
      <vt:lpstr>Refurbishment - 2014-2015</vt:lpstr>
      <vt:lpstr>Acoustic pods</vt:lpstr>
      <vt:lpstr>Work, Read, Study, Relax</vt:lpstr>
      <vt:lpstr>eBooks  - the story so far</vt:lpstr>
      <vt:lpstr>Follett Shelf - Interface</vt:lpstr>
      <vt:lpstr>Print % of Pages</vt:lpstr>
      <vt:lpstr>In-Text Search</vt:lpstr>
      <vt:lpstr>Text-to-Speech</vt:lpstr>
      <vt:lpstr>Follett Shelf – Classroom Connections</vt:lpstr>
      <vt:lpstr>Assign a Reading Path</vt:lpstr>
      <vt:lpstr>Follett Shelf – Class Applications</vt:lpstr>
      <vt:lpstr>Survey (1) - 2012</vt:lpstr>
      <vt:lpstr>Survey (2) - 2014</vt:lpstr>
      <vt:lpstr>eBook Library Launch at ISD</vt:lpstr>
      <vt:lpstr> #1 – Science - 6th/7th Grade Science Reading – Patti Deo  </vt:lpstr>
      <vt:lpstr>Access</vt:lpstr>
      <vt:lpstr>Enjoy?                 Recommend?</vt:lpstr>
      <vt:lpstr>Flexible Learning</vt:lpstr>
      <vt:lpstr>The Future of eBooks in Science Class</vt:lpstr>
      <vt:lpstr> #2 - Sports Management - 8th/9th Grade – Stress Management – Lieke Burghout </vt:lpstr>
      <vt:lpstr>Enjoy?          Recommend?</vt:lpstr>
      <vt:lpstr>   #3 - Individuals and Societies  6th Grade – Country Profiles – Aaron Delane  </vt:lpstr>
      <vt:lpstr>Anytime, Anywhere</vt:lpstr>
      <vt:lpstr>24/7/365</vt:lpstr>
      <vt:lpstr> #4 - English - 7th Grade  Shakespeare – Meika Weiner </vt:lpstr>
      <vt:lpstr>Feedback</vt:lpstr>
      <vt:lpstr>Meika’s Feedback</vt:lpstr>
      <vt:lpstr>Using Classroom Connections</vt:lpstr>
      <vt:lpstr>Value of eBooks</vt:lpstr>
      <vt:lpstr>Interactive Learning</vt:lpstr>
      <vt:lpstr> #5 – EAL - 10th Grade  eAudioBooks – Caroline Montigny </vt:lpstr>
      <vt:lpstr>Feedback and Suggestions</vt:lpstr>
      <vt:lpstr>Feedback</vt:lpstr>
      <vt:lpstr>eAudioBooks - Advantages</vt:lpstr>
      <vt:lpstr>Future Use</vt:lpstr>
      <vt:lpstr> #6 - Creative Writing - 7th – 10th Grade Narrative Poetry – Stuart Crouch </vt:lpstr>
      <vt:lpstr>Contd.</vt:lpstr>
      <vt:lpstr>Feedback</vt:lpstr>
      <vt:lpstr> #7 - Technology – 8th Grade – Choose your next move stories – David Suits </vt:lpstr>
      <vt:lpstr>Students plan their own books</vt:lpstr>
      <vt:lpstr>Where does eReading fit in?</vt:lpstr>
      <vt:lpstr>ISD eResources</vt:lpstr>
      <vt:lpstr>WebPath Express</vt:lpstr>
      <vt:lpstr>How do we use eBooks</vt:lpstr>
      <vt:lpstr>New features this year</vt:lpstr>
      <vt:lpstr>More features</vt:lpstr>
      <vt:lpstr>Next Steps at ISD</vt:lpstr>
      <vt:lpstr>Some Conclusions</vt:lpstr>
      <vt:lpstr>Conclusions</vt:lpstr>
      <vt:lpstr>Contact</vt:lpstr>
      <vt:lpstr>Bibliography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eBook and Library Rehab: How Digital Tools Can Remodel a Library Landscape</dc:title>
  <dc:creator>Stuart Crouch</dc:creator>
  <cp:lastModifiedBy>Microsoft Office User</cp:lastModifiedBy>
  <cp:revision>75</cp:revision>
  <cp:lastPrinted>2015-03-11T11:12:17Z</cp:lastPrinted>
  <dcterms:created xsi:type="dcterms:W3CDTF">2015-02-15T09:46:58Z</dcterms:created>
  <dcterms:modified xsi:type="dcterms:W3CDTF">2018-03-12T08:57:06Z</dcterms:modified>
</cp:coreProperties>
</file>